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696" r:id="rId2"/>
    <p:sldId id="695" r:id="rId3"/>
    <p:sldId id="697" r:id="rId4"/>
    <p:sldId id="553" r:id="rId5"/>
    <p:sldId id="587" r:id="rId6"/>
    <p:sldId id="588" r:id="rId7"/>
    <p:sldId id="698" r:id="rId8"/>
    <p:sldId id="699" r:id="rId9"/>
    <p:sldId id="571" r:id="rId10"/>
    <p:sldId id="583" r:id="rId11"/>
    <p:sldId id="256" r:id="rId12"/>
    <p:sldId id="584" r:id="rId13"/>
    <p:sldId id="585" r:id="rId14"/>
    <p:sldId id="702" r:id="rId15"/>
    <p:sldId id="704" r:id="rId16"/>
    <p:sldId id="586" r:id="rId17"/>
    <p:sldId id="261" r:id="rId18"/>
    <p:sldId id="572" r:id="rId19"/>
    <p:sldId id="700" r:id="rId20"/>
    <p:sldId id="582" r:id="rId21"/>
    <p:sldId id="378" r:id="rId22"/>
    <p:sldId id="776" r:id="rId23"/>
    <p:sldId id="731" r:id="rId24"/>
    <p:sldId id="636" r:id="rId25"/>
    <p:sldId id="643" r:id="rId26"/>
    <p:sldId id="701" r:id="rId27"/>
    <p:sldId id="743" r:id="rId28"/>
    <p:sldId id="741" r:id="rId29"/>
    <p:sldId id="744" r:id="rId30"/>
    <p:sldId id="709" r:id="rId31"/>
    <p:sldId id="703" r:id="rId32"/>
    <p:sldId id="769" r:id="rId33"/>
    <p:sldId id="770" r:id="rId34"/>
    <p:sldId id="732" r:id="rId35"/>
    <p:sldId id="733" r:id="rId36"/>
    <p:sldId id="771" r:id="rId37"/>
    <p:sldId id="734" r:id="rId38"/>
    <p:sldId id="763" r:id="rId39"/>
    <p:sldId id="555" r:id="rId40"/>
    <p:sldId id="281" r:id="rId41"/>
    <p:sldId id="754" r:id="rId42"/>
    <p:sldId id="679" r:id="rId43"/>
    <p:sldId id="642" r:id="rId44"/>
    <p:sldId id="674" r:id="rId45"/>
    <p:sldId id="707" r:id="rId46"/>
    <p:sldId id="751" r:id="rId47"/>
    <p:sldId id="752" r:id="rId48"/>
    <p:sldId id="753" r:id="rId49"/>
    <p:sldId id="708" r:id="rId50"/>
    <p:sldId id="756" r:id="rId51"/>
    <p:sldId id="755" r:id="rId52"/>
    <p:sldId id="746" r:id="rId53"/>
    <p:sldId id="747" r:id="rId54"/>
    <p:sldId id="750" r:id="rId55"/>
    <p:sldId id="749" r:id="rId56"/>
    <p:sldId id="748" r:id="rId57"/>
    <p:sldId id="760" r:id="rId58"/>
    <p:sldId id="761" r:id="rId59"/>
    <p:sldId id="758" r:id="rId60"/>
    <p:sldId id="759" r:id="rId61"/>
    <p:sldId id="653" r:id="rId62"/>
    <p:sldId id="655" r:id="rId63"/>
    <p:sldId id="656" r:id="rId64"/>
    <p:sldId id="657" r:id="rId65"/>
    <p:sldId id="773" r:id="rId66"/>
    <p:sldId id="774" r:id="rId67"/>
    <p:sldId id="634" r:id="rId68"/>
    <p:sldId id="772" r:id="rId69"/>
    <p:sldId id="765" r:id="rId70"/>
    <p:sldId id="766" r:id="rId71"/>
    <p:sldId id="767" r:id="rId72"/>
    <p:sldId id="768" r:id="rId73"/>
    <p:sldId id="658" r:id="rId74"/>
    <p:sldId id="764" r:id="rId75"/>
    <p:sldId id="616" r:id="rId76"/>
    <p:sldId id="617" r:id="rId77"/>
    <p:sldId id="686" r:id="rId78"/>
    <p:sldId id="729" r:id="rId79"/>
    <p:sldId id="631" r:id="rId80"/>
    <p:sldId id="626"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C21"/>
    <a:srgbClr val="003BA7"/>
    <a:srgbClr val="F5ACB6"/>
    <a:srgbClr val="FC688A"/>
    <a:srgbClr val="A9D28D"/>
    <a:srgbClr val="DAD6BF"/>
    <a:srgbClr val="E4EC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7172"/>
    <p:restoredTop sz="96405"/>
  </p:normalViewPr>
  <p:slideViewPr>
    <p:cSldViewPr snapToGrid="0">
      <p:cViewPr varScale="1">
        <p:scale>
          <a:sx n="80" d="100"/>
          <a:sy n="80" d="100"/>
        </p:scale>
        <p:origin x="208" y="1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BF9950-C6AA-0B42-91A9-E22184514BB0}" type="datetimeFigureOut">
              <a:rPr lang="en-US" smtClean="0"/>
              <a:t>11/14/23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02558-413D-A34A-ABCC-152A64E73E62}" type="slidenum">
              <a:rPr lang="en-US" smtClean="0"/>
              <a:t>‹#›</a:t>
            </a:fld>
            <a:endParaRPr lang="en-US"/>
          </a:p>
        </p:txBody>
      </p:sp>
    </p:spTree>
    <p:extLst>
      <p:ext uri="{BB962C8B-B14F-4D97-AF65-F5344CB8AC3E}">
        <p14:creationId xmlns:p14="http://schemas.microsoft.com/office/powerpoint/2010/main" val="34619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Figure 5: </a:t>
            </a:r>
            <a:r>
              <a:rPr lang="en-US" altLang="en-US">
                <a:latin typeface="Arial" pitchFamily="34" charset="0"/>
                <a:ea typeface="Arial" pitchFamily="34" charset="0"/>
              </a:rPr>
              <a:t>Summary of the results for each evaluated section of interest and mapper. Good results are coloured in green, intermediate in yellow, and poor results in red.
</a:t>
            </a:r>
          </a:p>
          <a:p>
            <a:pPr marL="0" lvl="0" indent="0"/>
            <a:r>
              <a:rPr lang="en-US" altLang="en-US">
                <a:latin typeface="Arial" pitchFamily="34" charset="0"/>
                <a:ea typeface="Arial" pitchFamily="34" charset="0"/>
              </a:rPr>
              <a:t>Unless provided in the caption above, the following copyright applies to the content of this slide: © The Author(s) 2022. Published by Oxford University Press GigaScience.This is an Open Access article distributed under the terms of the Creative Commons Attribution License (https://creativecommons.org/licenses/by/4.0/), which permits unrestricted reuse, distribution, and reproduction in any medium, provided the original work is properly cited.© The Author(s) 2022. Published by Oxford University Press GigaScience.</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9A7818CC-9569-4390-AC36-0EC361BBD23C}" type="slidenum">
              <a:rPr lang="en-US" altLang="en-US" sz="1200"/>
              <a:t>17</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0F9894-E4AE-9443-B7EF-BBC31892FFFD}" type="slidenum">
              <a:rPr lang="en-US" smtClean="0"/>
              <a:t>67</a:t>
            </a:fld>
            <a:endParaRPr lang="en-US"/>
          </a:p>
        </p:txBody>
      </p:sp>
    </p:spTree>
    <p:extLst>
      <p:ext uri="{BB962C8B-B14F-4D97-AF65-F5344CB8AC3E}">
        <p14:creationId xmlns:p14="http://schemas.microsoft.com/office/powerpoint/2010/main" val="4153597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BC94-CDCB-94E1-5A7E-9096F05F7A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8E9038-AFF1-EC1F-4B9C-B1BC724EB2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2EE279-3C12-A565-E67C-B109CD87F45B}"/>
              </a:ext>
            </a:extLst>
          </p:cNvPr>
          <p:cNvSpPr>
            <a:spLocks noGrp="1"/>
          </p:cNvSpPr>
          <p:nvPr>
            <p:ph type="dt" sz="half" idx="10"/>
          </p:nvPr>
        </p:nvSpPr>
        <p:spPr/>
        <p:txBody>
          <a:bodyPr/>
          <a:lstStyle/>
          <a:p>
            <a:fld id="{462C555C-C28E-C447-8A20-6D251C6E7C67}" type="datetimeFigureOut">
              <a:rPr lang="en-US" smtClean="0"/>
              <a:t>11/14/23</a:t>
            </a:fld>
            <a:endParaRPr lang="en-US"/>
          </a:p>
        </p:txBody>
      </p:sp>
      <p:sp>
        <p:nvSpPr>
          <p:cNvPr id="5" name="Footer Placeholder 4">
            <a:extLst>
              <a:ext uri="{FF2B5EF4-FFF2-40B4-BE49-F238E27FC236}">
                <a16:creationId xmlns:a16="http://schemas.microsoft.com/office/drawing/2014/main" id="{9741D885-0E13-8157-B4F3-54244C5FB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59CE85-4236-AAE7-AE1D-BC553D870BDD}"/>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3099555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7E503-8D90-2663-9C5F-541E562863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B5EF76-773B-6956-8C74-BCB01F4F8C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A0096-61EB-EC66-BF44-FFE4509AE122}"/>
              </a:ext>
            </a:extLst>
          </p:cNvPr>
          <p:cNvSpPr>
            <a:spLocks noGrp="1"/>
          </p:cNvSpPr>
          <p:nvPr>
            <p:ph type="dt" sz="half" idx="10"/>
          </p:nvPr>
        </p:nvSpPr>
        <p:spPr/>
        <p:txBody>
          <a:bodyPr/>
          <a:lstStyle/>
          <a:p>
            <a:fld id="{462C555C-C28E-C447-8A20-6D251C6E7C67}" type="datetimeFigureOut">
              <a:rPr lang="en-US" smtClean="0"/>
              <a:t>11/14/23</a:t>
            </a:fld>
            <a:endParaRPr lang="en-US"/>
          </a:p>
        </p:txBody>
      </p:sp>
      <p:sp>
        <p:nvSpPr>
          <p:cNvPr id="5" name="Footer Placeholder 4">
            <a:extLst>
              <a:ext uri="{FF2B5EF4-FFF2-40B4-BE49-F238E27FC236}">
                <a16:creationId xmlns:a16="http://schemas.microsoft.com/office/drawing/2014/main" id="{F75C3031-D362-688D-BC66-3A8EE3396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78BF5-D453-1347-C38E-9C7CBE93E18B}"/>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1742474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963CAE-1602-B57D-6E16-99D493D735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A234A3-C1E9-FB12-9B60-9616E1548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475B-BB88-7641-B025-08393A66132A}"/>
              </a:ext>
            </a:extLst>
          </p:cNvPr>
          <p:cNvSpPr>
            <a:spLocks noGrp="1"/>
          </p:cNvSpPr>
          <p:nvPr>
            <p:ph type="dt" sz="half" idx="10"/>
          </p:nvPr>
        </p:nvSpPr>
        <p:spPr/>
        <p:txBody>
          <a:bodyPr/>
          <a:lstStyle/>
          <a:p>
            <a:fld id="{462C555C-C28E-C447-8A20-6D251C6E7C67}" type="datetimeFigureOut">
              <a:rPr lang="en-US" smtClean="0"/>
              <a:t>11/14/23</a:t>
            </a:fld>
            <a:endParaRPr lang="en-US"/>
          </a:p>
        </p:txBody>
      </p:sp>
      <p:sp>
        <p:nvSpPr>
          <p:cNvPr id="5" name="Footer Placeholder 4">
            <a:extLst>
              <a:ext uri="{FF2B5EF4-FFF2-40B4-BE49-F238E27FC236}">
                <a16:creationId xmlns:a16="http://schemas.microsoft.com/office/drawing/2014/main" id="{8F8FEEDC-69DE-D209-444A-9BBC25297D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E81ED-C6A3-1107-6591-4C1AA9E32C24}"/>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718827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FA30D-3DA1-3F48-A0A0-741ADD2290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5FF98-6C47-F5A5-15D8-656662BC44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326CB1-A5D7-ABF6-EDDC-9077314430BB}"/>
              </a:ext>
            </a:extLst>
          </p:cNvPr>
          <p:cNvSpPr>
            <a:spLocks noGrp="1"/>
          </p:cNvSpPr>
          <p:nvPr>
            <p:ph type="dt" sz="half" idx="10"/>
          </p:nvPr>
        </p:nvSpPr>
        <p:spPr/>
        <p:txBody>
          <a:bodyPr/>
          <a:lstStyle/>
          <a:p>
            <a:fld id="{462C555C-C28E-C447-8A20-6D251C6E7C67}" type="datetimeFigureOut">
              <a:rPr lang="en-US" smtClean="0"/>
              <a:t>11/14/23</a:t>
            </a:fld>
            <a:endParaRPr lang="en-US"/>
          </a:p>
        </p:txBody>
      </p:sp>
      <p:sp>
        <p:nvSpPr>
          <p:cNvPr id="5" name="Footer Placeholder 4">
            <a:extLst>
              <a:ext uri="{FF2B5EF4-FFF2-40B4-BE49-F238E27FC236}">
                <a16:creationId xmlns:a16="http://schemas.microsoft.com/office/drawing/2014/main" id="{C382308C-50EE-B74B-9AD3-DA2B7D715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F26E7-15B9-5A20-2250-EC28C12C34E6}"/>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250403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DE9A-F904-D8F4-13F9-E3F814FB7A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952766-8E08-CAA0-7093-7F138944F6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F2F8D7-422C-EE15-5BFC-5D446DC665D8}"/>
              </a:ext>
            </a:extLst>
          </p:cNvPr>
          <p:cNvSpPr>
            <a:spLocks noGrp="1"/>
          </p:cNvSpPr>
          <p:nvPr>
            <p:ph type="dt" sz="half" idx="10"/>
          </p:nvPr>
        </p:nvSpPr>
        <p:spPr/>
        <p:txBody>
          <a:bodyPr/>
          <a:lstStyle/>
          <a:p>
            <a:fld id="{462C555C-C28E-C447-8A20-6D251C6E7C67}" type="datetimeFigureOut">
              <a:rPr lang="en-US" smtClean="0"/>
              <a:t>11/14/23</a:t>
            </a:fld>
            <a:endParaRPr lang="en-US"/>
          </a:p>
        </p:txBody>
      </p:sp>
      <p:sp>
        <p:nvSpPr>
          <p:cNvPr id="5" name="Footer Placeholder 4">
            <a:extLst>
              <a:ext uri="{FF2B5EF4-FFF2-40B4-BE49-F238E27FC236}">
                <a16:creationId xmlns:a16="http://schemas.microsoft.com/office/drawing/2014/main" id="{B07F15D0-331A-085F-CD73-D2E7A30F9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65D4F3-E2C8-3E02-6F53-F194EF12FCCE}"/>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3168821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4B36-04F7-2FD0-D3BE-887234578B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CAD82-0AEF-AFC4-B262-914ECFD7BE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10808F-042C-3C6C-DBB4-DFE8C5EE5D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DC1F5C-618A-D874-2107-609718041A92}"/>
              </a:ext>
            </a:extLst>
          </p:cNvPr>
          <p:cNvSpPr>
            <a:spLocks noGrp="1"/>
          </p:cNvSpPr>
          <p:nvPr>
            <p:ph type="dt" sz="half" idx="10"/>
          </p:nvPr>
        </p:nvSpPr>
        <p:spPr/>
        <p:txBody>
          <a:bodyPr/>
          <a:lstStyle/>
          <a:p>
            <a:fld id="{462C555C-C28E-C447-8A20-6D251C6E7C67}" type="datetimeFigureOut">
              <a:rPr lang="en-US" smtClean="0"/>
              <a:t>11/14/23</a:t>
            </a:fld>
            <a:endParaRPr lang="en-US"/>
          </a:p>
        </p:txBody>
      </p:sp>
      <p:sp>
        <p:nvSpPr>
          <p:cNvPr id="6" name="Footer Placeholder 5">
            <a:extLst>
              <a:ext uri="{FF2B5EF4-FFF2-40B4-BE49-F238E27FC236}">
                <a16:creationId xmlns:a16="http://schemas.microsoft.com/office/drawing/2014/main" id="{4AD74DC7-3052-97C3-B31F-A722DA69B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24303-8BC6-5C3F-250E-0CC3D923B7BC}"/>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1766367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C0628-11E2-EA90-BBED-8E7357FA4A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1293D2-434C-CA29-DED7-7C1087753E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2C83AB-6BDD-64D8-FFF4-39D52BBC65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B61D19-ABCA-371A-606F-A4D5A77331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87F3D8-4D1E-759D-31D6-B9273BF6A8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A7CA7B-B6B2-EC9C-5420-E2824968A5F2}"/>
              </a:ext>
            </a:extLst>
          </p:cNvPr>
          <p:cNvSpPr>
            <a:spLocks noGrp="1"/>
          </p:cNvSpPr>
          <p:nvPr>
            <p:ph type="dt" sz="half" idx="10"/>
          </p:nvPr>
        </p:nvSpPr>
        <p:spPr/>
        <p:txBody>
          <a:bodyPr/>
          <a:lstStyle/>
          <a:p>
            <a:fld id="{462C555C-C28E-C447-8A20-6D251C6E7C67}" type="datetimeFigureOut">
              <a:rPr lang="en-US" smtClean="0"/>
              <a:t>11/14/23</a:t>
            </a:fld>
            <a:endParaRPr lang="en-US"/>
          </a:p>
        </p:txBody>
      </p:sp>
      <p:sp>
        <p:nvSpPr>
          <p:cNvPr id="8" name="Footer Placeholder 7">
            <a:extLst>
              <a:ext uri="{FF2B5EF4-FFF2-40B4-BE49-F238E27FC236}">
                <a16:creationId xmlns:a16="http://schemas.microsoft.com/office/drawing/2014/main" id="{4E38F63E-1BB0-2DA2-3441-A91ADEBBE7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DFCCDA-60F4-167F-BC6C-B4B8154001EC}"/>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3629111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35D9-DA01-C12F-859A-78C5F06D1A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66B081-45A7-9EA5-D3E0-D43AA6A7C776}"/>
              </a:ext>
            </a:extLst>
          </p:cNvPr>
          <p:cNvSpPr>
            <a:spLocks noGrp="1"/>
          </p:cNvSpPr>
          <p:nvPr>
            <p:ph type="dt" sz="half" idx="10"/>
          </p:nvPr>
        </p:nvSpPr>
        <p:spPr/>
        <p:txBody>
          <a:bodyPr/>
          <a:lstStyle/>
          <a:p>
            <a:fld id="{462C555C-C28E-C447-8A20-6D251C6E7C67}" type="datetimeFigureOut">
              <a:rPr lang="en-US" smtClean="0"/>
              <a:t>11/14/23</a:t>
            </a:fld>
            <a:endParaRPr lang="en-US"/>
          </a:p>
        </p:txBody>
      </p:sp>
      <p:sp>
        <p:nvSpPr>
          <p:cNvPr id="4" name="Footer Placeholder 3">
            <a:extLst>
              <a:ext uri="{FF2B5EF4-FFF2-40B4-BE49-F238E27FC236}">
                <a16:creationId xmlns:a16="http://schemas.microsoft.com/office/drawing/2014/main" id="{A6048B5A-D876-2B51-9C6B-6D62F10E5D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E094DD-7B02-B362-4324-FACFFBF1056A}"/>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312657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71AF10-32E6-E9F4-8332-D87FAC5AF149}"/>
              </a:ext>
            </a:extLst>
          </p:cNvPr>
          <p:cNvSpPr>
            <a:spLocks noGrp="1"/>
          </p:cNvSpPr>
          <p:nvPr>
            <p:ph type="dt" sz="half" idx="10"/>
          </p:nvPr>
        </p:nvSpPr>
        <p:spPr/>
        <p:txBody>
          <a:bodyPr/>
          <a:lstStyle/>
          <a:p>
            <a:fld id="{462C555C-C28E-C447-8A20-6D251C6E7C67}" type="datetimeFigureOut">
              <a:rPr lang="en-US" smtClean="0"/>
              <a:t>11/14/23</a:t>
            </a:fld>
            <a:endParaRPr lang="en-US"/>
          </a:p>
        </p:txBody>
      </p:sp>
      <p:sp>
        <p:nvSpPr>
          <p:cNvPr id="3" name="Footer Placeholder 2">
            <a:extLst>
              <a:ext uri="{FF2B5EF4-FFF2-40B4-BE49-F238E27FC236}">
                <a16:creationId xmlns:a16="http://schemas.microsoft.com/office/drawing/2014/main" id="{DCF26439-CF9A-948F-A2B8-4F641E1F78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278DC2-71A3-F199-479A-4852BA8E3735}"/>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3650763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E350-A133-4B87-DF2B-197E2897A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05880D-D80B-5FBD-3358-8DC1BB5E33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1CF8D1-13CB-4BBB-E852-C5D6BB52D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73A57D-2539-B20F-BF4A-D1FCCA3A7EEC}"/>
              </a:ext>
            </a:extLst>
          </p:cNvPr>
          <p:cNvSpPr>
            <a:spLocks noGrp="1"/>
          </p:cNvSpPr>
          <p:nvPr>
            <p:ph type="dt" sz="half" idx="10"/>
          </p:nvPr>
        </p:nvSpPr>
        <p:spPr/>
        <p:txBody>
          <a:bodyPr/>
          <a:lstStyle/>
          <a:p>
            <a:fld id="{462C555C-C28E-C447-8A20-6D251C6E7C67}" type="datetimeFigureOut">
              <a:rPr lang="en-US" smtClean="0"/>
              <a:t>11/14/23</a:t>
            </a:fld>
            <a:endParaRPr lang="en-US"/>
          </a:p>
        </p:txBody>
      </p:sp>
      <p:sp>
        <p:nvSpPr>
          <p:cNvPr id="6" name="Footer Placeholder 5">
            <a:extLst>
              <a:ext uri="{FF2B5EF4-FFF2-40B4-BE49-F238E27FC236}">
                <a16:creationId xmlns:a16="http://schemas.microsoft.com/office/drawing/2014/main" id="{EC9FF04B-2740-419B-2F2A-B5AADE9226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F0C66-CA87-E97F-4A17-EDE2132863C3}"/>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775637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01F7E-1EED-BE6F-BD50-5BD42EF85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453ECC-0282-D602-E9A5-61178A60F8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0D7395-C3C5-B89F-F5D4-1D7EE04885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56B90B-7FA4-C1C6-9E66-0E78264BE701}"/>
              </a:ext>
            </a:extLst>
          </p:cNvPr>
          <p:cNvSpPr>
            <a:spLocks noGrp="1"/>
          </p:cNvSpPr>
          <p:nvPr>
            <p:ph type="dt" sz="half" idx="10"/>
          </p:nvPr>
        </p:nvSpPr>
        <p:spPr/>
        <p:txBody>
          <a:bodyPr/>
          <a:lstStyle/>
          <a:p>
            <a:fld id="{462C555C-C28E-C447-8A20-6D251C6E7C67}" type="datetimeFigureOut">
              <a:rPr lang="en-US" smtClean="0"/>
              <a:t>11/14/23</a:t>
            </a:fld>
            <a:endParaRPr lang="en-US"/>
          </a:p>
        </p:txBody>
      </p:sp>
      <p:sp>
        <p:nvSpPr>
          <p:cNvPr id="6" name="Footer Placeholder 5">
            <a:extLst>
              <a:ext uri="{FF2B5EF4-FFF2-40B4-BE49-F238E27FC236}">
                <a16:creationId xmlns:a16="http://schemas.microsoft.com/office/drawing/2014/main" id="{99184CD5-CDE3-C08F-C83E-A80591D4A3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CEAFD9-D1B4-EC7E-D095-C9BD5EEE3C9D}"/>
              </a:ext>
            </a:extLst>
          </p:cNvPr>
          <p:cNvSpPr>
            <a:spLocks noGrp="1"/>
          </p:cNvSpPr>
          <p:nvPr>
            <p:ph type="sldNum" sz="quarter" idx="12"/>
          </p:nvPr>
        </p:nvSpPr>
        <p:spPr/>
        <p:txBody>
          <a:bodyPr/>
          <a:lstStyle/>
          <a:p>
            <a:fld id="{3F4E8E28-EABB-5241-B358-C5BDF875EC8E}" type="slidenum">
              <a:rPr lang="en-US" smtClean="0"/>
              <a:t>‹#›</a:t>
            </a:fld>
            <a:endParaRPr lang="en-US"/>
          </a:p>
        </p:txBody>
      </p:sp>
    </p:spTree>
    <p:extLst>
      <p:ext uri="{BB962C8B-B14F-4D97-AF65-F5344CB8AC3E}">
        <p14:creationId xmlns:p14="http://schemas.microsoft.com/office/powerpoint/2010/main" val="162315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FBDE4-28D9-0EBB-6B68-27264AC73D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C37A83-85BB-376B-1770-E20B55CDA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4C65D-59C4-AF20-3E9E-5595C362F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2C555C-C28E-C447-8A20-6D251C6E7C67}" type="datetimeFigureOut">
              <a:rPr lang="en-US" smtClean="0"/>
              <a:t>11/14/23</a:t>
            </a:fld>
            <a:endParaRPr lang="en-US"/>
          </a:p>
        </p:txBody>
      </p:sp>
      <p:sp>
        <p:nvSpPr>
          <p:cNvPr id="5" name="Footer Placeholder 4">
            <a:extLst>
              <a:ext uri="{FF2B5EF4-FFF2-40B4-BE49-F238E27FC236}">
                <a16:creationId xmlns:a16="http://schemas.microsoft.com/office/drawing/2014/main" id="{50C9BCA9-EDAE-0C0A-CC5B-2FDF909D81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3E8DF8-B3AE-DB76-A99E-C0186F5558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4E8E28-EABB-5241-B358-C5BDF875EC8E}" type="slidenum">
              <a:rPr lang="en-US" smtClean="0"/>
              <a:t>‹#›</a:t>
            </a:fld>
            <a:endParaRPr lang="en-US"/>
          </a:p>
        </p:txBody>
      </p:sp>
    </p:spTree>
    <p:extLst>
      <p:ext uri="{BB962C8B-B14F-4D97-AF65-F5344CB8AC3E}">
        <p14:creationId xmlns:p14="http://schemas.microsoft.com/office/powerpoint/2010/main" val="386502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www.10xgenomics.com/support/single-cell-gene-expression/documentation/steps/sequencing/sample-index-sets-for-single-cell-3"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kb.10xgenomics.com/hc/en-us/articles/4998628924429-Why-should-I-include-introns-for-my-single-cell-whole-transcriptome-Gene-Expression-data-analysi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bitbucket.org/jerry00/scumi-dev/src/master/" TargetMode="External"/><Relationship Id="rId2" Type="http://schemas.openxmlformats.org/officeDocument/2006/relationships/hyperlink" Target="https://github.com/alexdobin/STAR/" TargetMode="External"/><Relationship Id="rId1" Type="http://schemas.openxmlformats.org/officeDocument/2006/relationships/slideLayout" Target="../slideLayouts/slideLayout2.xml"/><Relationship Id="rId6" Type="http://schemas.openxmlformats.org/officeDocument/2006/relationships/hyperlink" Target="https://github.com/COMBINE-lab/alevin-fry" TargetMode="External"/><Relationship Id="rId5" Type="http://schemas.openxmlformats.org/officeDocument/2006/relationships/hyperlink" Target="https://salmon.readthedocs.io/en/latest/alevin.html" TargetMode="External"/><Relationship Id="rId4" Type="http://schemas.openxmlformats.org/officeDocument/2006/relationships/hyperlink" Target="https://www.kallistobus.tool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gigascience/giac001"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support.10xgenomics.com/single-cell-gene-expression/software/pipelines/latest/advanced/reference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support.10xgenomics.com/single-cell-atac/software/overview/welcome" TargetMode="External"/><Relationship Id="rId3" Type="http://schemas.openxmlformats.org/officeDocument/2006/relationships/hyperlink" Target="https://support.10xgenomics.com/single-cell-gene-expression/software/pipelines/latest/using/count-targeted" TargetMode="External"/><Relationship Id="rId7" Type="http://schemas.openxmlformats.org/officeDocument/2006/relationships/hyperlink" Target="https://support.10xgenomics.com/single-cell-gene-expression/software/pipelines/latest/using/multi-frp" TargetMode="External"/><Relationship Id="rId2" Type="http://schemas.openxmlformats.org/officeDocument/2006/relationships/hyperlink" Target="https://support.10xgenomics.com/single-cell-gene-expression/software/pipelines/latest/using/count" TargetMode="External"/><Relationship Id="rId1" Type="http://schemas.openxmlformats.org/officeDocument/2006/relationships/slideLayout" Target="../slideLayouts/slideLayout2.xml"/><Relationship Id="rId6" Type="http://schemas.openxmlformats.org/officeDocument/2006/relationships/hyperlink" Target="https://support.10xgenomics.com/single-cell-gene-expression/software/pipelines/latest/using/multi" TargetMode="External"/><Relationship Id="rId5" Type="http://schemas.openxmlformats.org/officeDocument/2006/relationships/hyperlink" Target="https://support.10xgenomics.com/single-cell-gene-expression/software/pipelines/latest/using/no-gex-analysis" TargetMode="External"/><Relationship Id="rId4" Type="http://schemas.openxmlformats.org/officeDocument/2006/relationships/hyperlink" Target="https://support.10xgenomics.com/single-cell-gene-expression/software/pipelines/latest/using/feature-bc-analysis" TargetMode="External"/><Relationship Id="rId9" Type="http://schemas.openxmlformats.org/officeDocument/2006/relationships/hyperlink" Target="https://support.10xgenomics.com/single-cell-multiome-atac-gex/software/pipelines/latest/what-is-cell-ranger-ar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10xgenomics.com/single-cell-gene-expression/software/visualization/latest/tutorial"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genomebiology.biomedcentral.com/articles/10.1186/s13059-019-1662-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teding.github.io/2019/04/25/sparse-matrices/"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10xgenomics.com/resources/dataset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dropbox.com/sh/qksaunln69yrqd1/AAAKLZ4E-yyfhb5-eYSnvnnZa?dl=0"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canpy.readthedocs.io/en/latest/" TargetMode="External"/><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JonathanShor/DoubletDetection" TargetMode="External"/><Relationship Id="rId3" Type="http://schemas.openxmlformats.org/officeDocument/2006/relationships/image" Target="../media/image63.png"/><Relationship Id="rId7" Type="http://schemas.openxmlformats.org/officeDocument/2006/relationships/hyperlink" Target="https://github.com/EDePasquale/DoubletDecon" TargetMode="Externa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hyperlink" Target="https://www.biorxiv.org/content/early/2018/06/20/352484" TargetMode="External"/><Relationship Id="rId11" Type="http://schemas.openxmlformats.org/officeDocument/2006/relationships/hyperlink" Target="https://www.biorxiv.org/content/early/2018/07/09/357368" TargetMode="External"/><Relationship Id="rId5" Type="http://schemas.openxmlformats.org/officeDocument/2006/relationships/hyperlink" Target="https://github.com/chris-mcginnis-ucsf/DoubletFinder" TargetMode="External"/><Relationship Id="rId10" Type="http://schemas.openxmlformats.org/officeDocument/2006/relationships/hyperlink" Target="https://github.com/seandavi/awesome-single-cell/blob/master/github.com/AllonKleinLab/scrublet" TargetMode="External"/><Relationship Id="rId4" Type="http://schemas.openxmlformats.org/officeDocument/2006/relationships/image" Target="../media/image64.png"/><Relationship Id="rId9" Type="http://schemas.openxmlformats.org/officeDocument/2006/relationships/hyperlink" Target="https://github.com/TomKellyGenetics/DoubletDetectio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hyperlink" Target="http://bioconductor.org/packages/release/bioc/html/scran.html"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setosa.io/ev/principal-component-analysis/"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image" Target="../media/image113.tiff"/><Relationship Id="rId1" Type="http://schemas.openxmlformats.org/officeDocument/2006/relationships/slideLayout" Target="../slideLayouts/slideLayout2.xml"/><Relationship Id="rId4" Type="http://schemas.openxmlformats.org/officeDocument/2006/relationships/image" Target="../media/image115.tiff"/></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8.emf"/><Relationship Id="rId5" Type="http://schemas.microsoft.com/office/2007/relationships/hdphoto" Target="../media/hdphoto2.wdp"/><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hyperlink" Target="https://www.biorxiv.org/content/10.1101/303727v1"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scanpy.readthedocs.io/en/latest/" TargetMode="External"/><Relationship Id="rId5" Type="http://schemas.openxmlformats.org/officeDocument/2006/relationships/image" Target="../media/image124.png"/><Relationship Id="rId10" Type="http://schemas.openxmlformats.org/officeDocument/2006/relationships/hyperlink" Target="https://github.com/seandavi/awesome-single-cell" TargetMode="External"/><Relationship Id="rId4" Type="http://schemas.openxmlformats.org/officeDocument/2006/relationships/hyperlink" Target="https://satijalab.org/seurat/" TargetMode="External"/><Relationship Id="rId9" Type="http://schemas.openxmlformats.org/officeDocument/2006/relationships/image" Target="../media/image1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support.illumina.com/bulletins/2016/07/what-is-nucleotide-diversity-and-why-is-it-important.html" TargetMode="Externa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s://genomebiology.biomedcentral.com/articles/10.1186/s13059-019-1795-z#ref-CR20" TargetMode="External"/><Relationship Id="rId13" Type="http://schemas.openxmlformats.org/officeDocument/2006/relationships/hyperlink" Target="https://genomebiology.biomedcentral.com/articles/10.1186/s13059-019-1795-z#ref-CR25" TargetMode="External"/><Relationship Id="rId18" Type="http://schemas.openxmlformats.org/officeDocument/2006/relationships/hyperlink" Target="https://www.scrna-tools.org/tools?sort=name&amp;cats=Classification" TargetMode="External"/><Relationship Id="rId3" Type="http://schemas.openxmlformats.org/officeDocument/2006/relationships/hyperlink" Target="https://genomebiology.biomedcentral.com/articles/10.1186/s13059-019-1795-z#ref-CR15" TargetMode="External"/><Relationship Id="rId7" Type="http://schemas.openxmlformats.org/officeDocument/2006/relationships/hyperlink" Target="https://genomebiology.biomedcentral.com/articles/10.1186/s13059-019-1795-z#ref-CR19" TargetMode="External"/><Relationship Id="rId12" Type="http://schemas.openxmlformats.org/officeDocument/2006/relationships/hyperlink" Target="https://genomebiology.biomedcentral.com/articles/10.1186/s13059-019-1795-z#ref-CR24" TargetMode="External"/><Relationship Id="rId17" Type="http://schemas.openxmlformats.org/officeDocument/2006/relationships/hyperlink" Target="https://genomebiology.biomedcentral.com/articles/10.1186/s13059-019-1795-z#ref-CR29" TargetMode="External"/><Relationship Id="rId2" Type="http://schemas.openxmlformats.org/officeDocument/2006/relationships/hyperlink" Target="https://genomebiology.biomedcentral.com/articles/10.1186/s13059-019-1795-z#ref-CR14" TargetMode="External"/><Relationship Id="rId16" Type="http://schemas.openxmlformats.org/officeDocument/2006/relationships/hyperlink" Target="https://genomebiology.biomedcentral.com/articles/10.1186/s13059-019-1795-z#ref-CR28" TargetMode="External"/><Relationship Id="rId1" Type="http://schemas.openxmlformats.org/officeDocument/2006/relationships/slideLayout" Target="../slideLayouts/slideLayout2.xml"/><Relationship Id="rId6" Type="http://schemas.openxmlformats.org/officeDocument/2006/relationships/hyperlink" Target="https://genomebiology.biomedcentral.com/articles/10.1186/s13059-019-1795-z#ref-CR18" TargetMode="External"/><Relationship Id="rId11" Type="http://schemas.openxmlformats.org/officeDocument/2006/relationships/hyperlink" Target="https://genomebiology.biomedcentral.com/articles/10.1186/s13059-019-1795-z#ref-CR23" TargetMode="External"/><Relationship Id="rId5" Type="http://schemas.openxmlformats.org/officeDocument/2006/relationships/hyperlink" Target="https://genomebiology.biomedcentral.com/articles/10.1186/s13059-019-1795-z#ref-CR17" TargetMode="External"/><Relationship Id="rId15" Type="http://schemas.openxmlformats.org/officeDocument/2006/relationships/hyperlink" Target="https://genomebiology.biomedcentral.com/articles/10.1186/s13059-019-1795-z#ref-CR27" TargetMode="External"/><Relationship Id="rId10" Type="http://schemas.openxmlformats.org/officeDocument/2006/relationships/hyperlink" Target="https://genomebiology.biomedcentral.com/articles/10.1186/s13059-019-1795-z#ref-CR22" TargetMode="External"/><Relationship Id="rId19" Type="http://schemas.openxmlformats.org/officeDocument/2006/relationships/image" Target="../media/image132.png"/><Relationship Id="rId4" Type="http://schemas.openxmlformats.org/officeDocument/2006/relationships/hyperlink" Target="https://genomebiology.biomedcentral.com/articles/10.1186/s13059-019-1795-z#ref-CR16" TargetMode="External"/><Relationship Id="rId9" Type="http://schemas.openxmlformats.org/officeDocument/2006/relationships/hyperlink" Target="https://genomebiology.biomedcentral.com/articles/10.1186/s13059-019-1795-z#ref-CR21" TargetMode="External"/><Relationship Id="rId14" Type="http://schemas.openxmlformats.org/officeDocument/2006/relationships/hyperlink" Target="https://genomebiology.biomedcentral.com/articles/10.1186/s13059-019-1795-z#ref-CR26"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upport.illumina.com/bulletins/2016/10/how-many-cycles-of-sbs-chemistry-are-in-my-kit.html"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53.tiff"/><Relationship Id="rId2" Type="http://schemas.openxmlformats.org/officeDocument/2006/relationships/image" Target="../media/image15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upport.10xgenomics.com/single-cell-gene-expression/software/pipelines/latest/what-is-cell-ranger"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D03A-7566-5496-6D78-CE9D8B820CEB}"/>
              </a:ext>
            </a:extLst>
          </p:cNvPr>
          <p:cNvSpPr>
            <a:spLocks noGrp="1"/>
          </p:cNvSpPr>
          <p:nvPr>
            <p:ph type="title"/>
          </p:nvPr>
        </p:nvSpPr>
        <p:spPr/>
        <p:txBody>
          <a:bodyPr/>
          <a:lstStyle/>
          <a:p>
            <a:r>
              <a:rPr lang="en-US" dirty="0"/>
              <a:t>Introduction to </a:t>
            </a:r>
            <a:r>
              <a:rPr lang="en-US" dirty="0" err="1">
                <a:solidFill>
                  <a:schemeClr val="accent6"/>
                </a:solidFill>
              </a:rPr>
              <a:t>scRNAseq</a:t>
            </a:r>
            <a:r>
              <a:rPr lang="en-US" dirty="0">
                <a:solidFill>
                  <a:schemeClr val="accent6"/>
                </a:solidFill>
              </a:rPr>
              <a:t> Analysis</a:t>
            </a:r>
          </a:p>
        </p:txBody>
      </p:sp>
      <p:sp>
        <p:nvSpPr>
          <p:cNvPr id="4" name="TextBox 3">
            <a:extLst>
              <a:ext uri="{FF2B5EF4-FFF2-40B4-BE49-F238E27FC236}">
                <a16:creationId xmlns:a16="http://schemas.microsoft.com/office/drawing/2014/main" id="{7F6AB601-42E9-A0AF-6B40-15D851E41461}"/>
              </a:ext>
            </a:extLst>
          </p:cNvPr>
          <p:cNvSpPr txBox="1"/>
          <p:nvPr/>
        </p:nvSpPr>
        <p:spPr>
          <a:xfrm>
            <a:off x="8552329" y="5569545"/>
            <a:ext cx="3463128" cy="923330"/>
          </a:xfrm>
          <a:prstGeom prst="rect">
            <a:avLst/>
          </a:prstGeom>
          <a:noFill/>
        </p:spPr>
        <p:txBody>
          <a:bodyPr wrap="none" rtlCol="0">
            <a:spAutoFit/>
          </a:bodyPr>
          <a:lstStyle/>
          <a:p>
            <a:r>
              <a:rPr lang="en-US" dirty="0"/>
              <a:t>Jon </a:t>
            </a:r>
            <a:r>
              <a:rPr lang="en-US" dirty="0" err="1"/>
              <a:t>Preall</a:t>
            </a:r>
            <a:endParaRPr lang="en-US" dirty="0"/>
          </a:p>
          <a:p>
            <a:r>
              <a:rPr lang="en-US" dirty="0"/>
              <a:t>Research Associate Professor, CSHL</a:t>
            </a:r>
          </a:p>
          <a:p>
            <a:r>
              <a:rPr lang="en-US" dirty="0"/>
              <a:t>November 2023</a:t>
            </a:r>
          </a:p>
        </p:txBody>
      </p:sp>
      <p:pic>
        <p:nvPicPr>
          <p:cNvPr id="7" name="Picture 6">
            <a:extLst>
              <a:ext uri="{FF2B5EF4-FFF2-40B4-BE49-F238E27FC236}">
                <a16:creationId xmlns:a16="http://schemas.microsoft.com/office/drawing/2014/main" id="{6B5EA4AC-2D3F-3638-F37C-F89FB9718E42}"/>
              </a:ext>
            </a:extLst>
          </p:cNvPr>
          <p:cNvPicPr>
            <a:picLocks noChangeAspect="1"/>
          </p:cNvPicPr>
          <p:nvPr/>
        </p:nvPicPr>
        <p:blipFill>
          <a:blip r:embed="rId2"/>
          <a:stretch>
            <a:fillRect/>
          </a:stretch>
        </p:blipFill>
        <p:spPr>
          <a:xfrm>
            <a:off x="1328211" y="1628613"/>
            <a:ext cx="3490532" cy="3429000"/>
          </a:xfrm>
          <a:prstGeom prst="rect">
            <a:avLst/>
          </a:prstGeom>
        </p:spPr>
      </p:pic>
      <p:pic>
        <p:nvPicPr>
          <p:cNvPr id="3078" name="Picture 6">
            <a:extLst>
              <a:ext uri="{FF2B5EF4-FFF2-40B4-BE49-F238E27FC236}">
                <a16:creationId xmlns:a16="http://schemas.microsoft.com/office/drawing/2014/main" id="{8A7FB5B0-9DD9-AAE6-899A-B8032961B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257" y="1237648"/>
            <a:ext cx="4615998" cy="4504430"/>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a:extLst>
              <a:ext uri="{FF2B5EF4-FFF2-40B4-BE49-F238E27FC236}">
                <a16:creationId xmlns:a16="http://schemas.microsoft.com/office/drawing/2014/main" id="{033314A3-672B-3D12-AA7E-6DA77CCC760D}"/>
              </a:ext>
            </a:extLst>
          </p:cNvPr>
          <p:cNvSpPr/>
          <p:nvPr/>
        </p:nvSpPr>
        <p:spPr>
          <a:xfrm>
            <a:off x="5196113" y="2918964"/>
            <a:ext cx="1538515" cy="767666"/>
          </a:xfrm>
          <a:prstGeom prst="stripedRightArrow">
            <a:avLst>
              <a:gd name="adj1" fmla="val 50000"/>
              <a:gd name="adj2" fmla="val 8403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211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22771AC-0B80-0863-6A12-215709ADF829}"/>
              </a:ext>
            </a:extLst>
          </p:cNvPr>
          <p:cNvSpPr>
            <a:spLocks noGrp="1"/>
          </p:cNvSpPr>
          <p:nvPr>
            <p:ph type="title"/>
          </p:nvPr>
        </p:nvSpPr>
        <p:spPr>
          <a:xfrm>
            <a:off x="838200" y="365125"/>
            <a:ext cx="10515600" cy="1325563"/>
          </a:xfrm>
        </p:spPr>
        <p:txBody>
          <a:bodyPr/>
          <a:lstStyle/>
          <a:p>
            <a:r>
              <a:rPr lang="en-US" dirty="0"/>
              <a:t>Sample Indices</a:t>
            </a:r>
          </a:p>
        </p:txBody>
      </p:sp>
      <p:sp>
        <p:nvSpPr>
          <p:cNvPr id="7" name="TextBox 6">
            <a:extLst>
              <a:ext uri="{FF2B5EF4-FFF2-40B4-BE49-F238E27FC236}">
                <a16:creationId xmlns:a16="http://schemas.microsoft.com/office/drawing/2014/main" id="{3D92FBF9-1167-E9FF-7F00-B4BA5F5531D4}"/>
              </a:ext>
            </a:extLst>
          </p:cNvPr>
          <p:cNvSpPr txBox="1"/>
          <p:nvPr/>
        </p:nvSpPr>
        <p:spPr>
          <a:xfrm>
            <a:off x="685800" y="1921301"/>
            <a:ext cx="10845800" cy="2554545"/>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600">
                <a:latin typeface="Menlo" panose="020B0609030804020204" pitchFamily="49" charset="0"/>
                <a:ea typeface="Menlo" panose="020B0609030804020204" pitchFamily="49" charset="0"/>
                <a:cs typeface="Menlo" panose="020B0609030804020204" pitchFamily="49" charset="0"/>
              </a:defRPr>
            </a:lvl1pPr>
          </a:lstStyle>
          <a:p>
            <a:r>
              <a:rPr lang="en-US" dirty="0"/>
              <a:t># Workflow A = Illumina Forward Strand Sequencing Workflow,,,</a:t>
            </a:r>
          </a:p>
          <a:p>
            <a:r>
              <a:rPr lang="en-US" dirty="0"/>
              <a:t># Workflow B = Illumina Reverse Complement Sequencing Workflow,,,</a:t>
            </a:r>
          </a:p>
          <a:p>
            <a:r>
              <a:rPr lang="en-US" dirty="0"/>
              <a:t># Please contact </a:t>
            </a:r>
            <a:r>
              <a:rPr lang="en-US" dirty="0" err="1"/>
              <a:t>www.illumina.com</a:t>
            </a:r>
            <a:r>
              <a:rPr lang="en-US" dirty="0"/>
              <a:t> if you are unsure which sequencing workflow your Illumina instrument &amp; Illumina reagent kit uses,,,</a:t>
            </a:r>
          </a:p>
          <a:p>
            <a:endParaRPr lang="en-US" dirty="0"/>
          </a:p>
          <a:p>
            <a:r>
              <a:rPr lang="en-US" dirty="0" err="1"/>
              <a:t>index_name,index</a:t>
            </a:r>
            <a:r>
              <a:rPr lang="en-US" dirty="0"/>
              <a:t>(i7),index2_workflow_a(i5),index2_workflow_b(i5)</a:t>
            </a:r>
          </a:p>
          <a:p>
            <a:r>
              <a:rPr lang="en-US" dirty="0"/>
              <a:t>SI-TT-A1,GTAACATGCG,AGTGTTACCT,AGGTAACACT</a:t>
            </a:r>
          </a:p>
          <a:p>
            <a:r>
              <a:rPr lang="en-US" dirty="0"/>
              <a:t>SI-TT-A2,GTGGATCAAA,GCCAACCCTG,CAGGGTTGGC</a:t>
            </a:r>
          </a:p>
          <a:p>
            <a:r>
              <a:rPr lang="en-US" dirty="0"/>
              <a:t>SI-TT-A3,CACTACGAAA,TTAGACTGAT,ATCAGTCTAA</a:t>
            </a:r>
          </a:p>
          <a:p>
            <a:r>
              <a:rPr lang="en-US" dirty="0"/>
              <a:t>SI-TT-A4,CTCTAGCGAG,TATCTTCATC,GATGAAGATA</a:t>
            </a:r>
          </a:p>
        </p:txBody>
      </p:sp>
      <p:sp>
        <p:nvSpPr>
          <p:cNvPr id="9" name="TextBox 8">
            <a:extLst>
              <a:ext uri="{FF2B5EF4-FFF2-40B4-BE49-F238E27FC236}">
                <a16:creationId xmlns:a16="http://schemas.microsoft.com/office/drawing/2014/main" id="{08EF3E4D-F830-5AB8-1134-3791BECA6986}"/>
              </a:ext>
            </a:extLst>
          </p:cNvPr>
          <p:cNvSpPr txBox="1"/>
          <p:nvPr/>
        </p:nvSpPr>
        <p:spPr>
          <a:xfrm>
            <a:off x="6769100" y="4702770"/>
            <a:ext cx="4203700" cy="1477328"/>
          </a:xfrm>
          <a:prstGeom prst="rect">
            <a:avLst/>
          </a:prstGeom>
          <a:noFill/>
        </p:spPr>
        <p:txBody>
          <a:bodyPr wrap="square">
            <a:spAutoFit/>
          </a:bodyPr>
          <a:lstStyle/>
          <a:p>
            <a:pPr algn="l">
              <a:buFont typeface="Arial" panose="020B0604020202020204" pitchFamily="34" charset="0"/>
              <a:buChar char="•"/>
            </a:pPr>
            <a:r>
              <a:rPr lang="en-US" b="0" i="0" dirty="0" err="1">
                <a:solidFill>
                  <a:srgbClr val="333333"/>
                </a:solidFill>
                <a:effectLst/>
                <a:latin typeface="Open Sans" panose="020B0606030504020204" pitchFamily="34" charset="0"/>
              </a:rPr>
              <a:t>NovaSeq</a:t>
            </a:r>
            <a:r>
              <a:rPr lang="en-US" b="0" i="0" dirty="0">
                <a:solidFill>
                  <a:srgbClr val="333333"/>
                </a:solidFill>
                <a:effectLst/>
                <a:latin typeface="Open Sans" panose="020B0606030504020204" pitchFamily="34" charset="0"/>
              </a:rPr>
              <a:t> 6000 with v1.5 reagent kits</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iSeq</a:t>
            </a:r>
            <a:r>
              <a:rPr lang="en-US" b="0" i="0" dirty="0">
                <a:solidFill>
                  <a:srgbClr val="333333"/>
                </a:solidFill>
                <a:effectLst/>
                <a:latin typeface="Open Sans" panose="020B0606030504020204" pitchFamily="34" charset="0"/>
              </a:rPr>
              <a:t> 100</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MiniSeq</a:t>
            </a:r>
            <a:r>
              <a:rPr lang="en-US" b="0" i="0" dirty="0">
                <a:solidFill>
                  <a:srgbClr val="333333"/>
                </a:solidFill>
                <a:effectLst/>
                <a:latin typeface="Open Sans" panose="020B0606030504020204" pitchFamily="34" charset="0"/>
              </a:rPr>
              <a:t> with Standard reagent kits</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NextSeq</a:t>
            </a:r>
            <a:r>
              <a:rPr lang="en-US" b="0" i="0" dirty="0">
                <a:solidFill>
                  <a:srgbClr val="333333"/>
                </a:solidFill>
                <a:effectLst/>
                <a:latin typeface="Open Sans" panose="020B0606030504020204" pitchFamily="34" charset="0"/>
              </a:rPr>
              <a:t> Systems</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HiSeq</a:t>
            </a:r>
            <a:r>
              <a:rPr lang="en-US" b="0" i="0" dirty="0">
                <a:solidFill>
                  <a:srgbClr val="333333"/>
                </a:solidFill>
                <a:effectLst/>
                <a:latin typeface="Open Sans" panose="020B0606030504020204" pitchFamily="34" charset="0"/>
              </a:rPr>
              <a:t> X, </a:t>
            </a:r>
            <a:r>
              <a:rPr lang="en-US" b="0" i="0" dirty="0" err="1">
                <a:solidFill>
                  <a:srgbClr val="333333"/>
                </a:solidFill>
                <a:effectLst/>
                <a:latin typeface="Open Sans" panose="020B0606030504020204" pitchFamily="34" charset="0"/>
              </a:rPr>
              <a:t>HiSeq</a:t>
            </a:r>
            <a:r>
              <a:rPr lang="en-US" b="0" i="0" dirty="0">
                <a:solidFill>
                  <a:srgbClr val="333333"/>
                </a:solidFill>
                <a:effectLst/>
                <a:latin typeface="Open Sans" panose="020B0606030504020204" pitchFamily="34" charset="0"/>
              </a:rPr>
              <a:t> 4000, </a:t>
            </a:r>
            <a:r>
              <a:rPr lang="en-US" b="0" i="0" dirty="0" err="1">
                <a:solidFill>
                  <a:srgbClr val="333333"/>
                </a:solidFill>
                <a:effectLst/>
                <a:latin typeface="Open Sans" panose="020B0606030504020204" pitchFamily="34" charset="0"/>
              </a:rPr>
              <a:t>HiSeq</a:t>
            </a:r>
            <a:r>
              <a:rPr lang="en-US" b="0" i="0" dirty="0">
                <a:solidFill>
                  <a:srgbClr val="333333"/>
                </a:solidFill>
                <a:effectLst/>
                <a:latin typeface="Open Sans" panose="020B0606030504020204" pitchFamily="34" charset="0"/>
              </a:rPr>
              <a:t> 3000</a:t>
            </a:r>
          </a:p>
        </p:txBody>
      </p:sp>
      <p:sp>
        <p:nvSpPr>
          <p:cNvPr id="11" name="TextBox 10">
            <a:extLst>
              <a:ext uri="{FF2B5EF4-FFF2-40B4-BE49-F238E27FC236}">
                <a16:creationId xmlns:a16="http://schemas.microsoft.com/office/drawing/2014/main" id="{2E46716A-E369-7546-3AB8-058224087608}"/>
              </a:ext>
            </a:extLst>
          </p:cNvPr>
          <p:cNvSpPr txBox="1"/>
          <p:nvPr/>
        </p:nvSpPr>
        <p:spPr>
          <a:xfrm>
            <a:off x="990600" y="4702770"/>
            <a:ext cx="4800600" cy="1200329"/>
          </a:xfrm>
          <a:prstGeom prst="rect">
            <a:avLst/>
          </a:prstGeom>
          <a:noFill/>
        </p:spPr>
        <p:txBody>
          <a:bodyPr wrap="square">
            <a:spAutoFit/>
          </a:bodyPr>
          <a:lstStyle/>
          <a:p>
            <a:pPr algn="l">
              <a:buFont typeface="Arial" panose="020B0604020202020204" pitchFamily="34" charset="0"/>
              <a:buChar char="•"/>
            </a:pPr>
            <a:r>
              <a:rPr lang="en-US" b="0" i="0" dirty="0" err="1">
                <a:solidFill>
                  <a:srgbClr val="333333"/>
                </a:solidFill>
                <a:effectLst/>
                <a:latin typeface="Open Sans" panose="020B0606030504020204" pitchFamily="34" charset="0"/>
              </a:rPr>
              <a:t>NovaSeq</a:t>
            </a:r>
            <a:r>
              <a:rPr lang="en-US" b="0" i="0" dirty="0">
                <a:solidFill>
                  <a:srgbClr val="333333"/>
                </a:solidFill>
                <a:effectLst/>
                <a:latin typeface="Open Sans" panose="020B0606030504020204" pitchFamily="34" charset="0"/>
              </a:rPr>
              <a:t> 6000 with v1.0 reagent kits</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MiSeq</a:t>
            </a: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r>
              <a:rPr lang="en-US" b="0" i="0" dirty="0" err="1">
                <a:solidFill>
                  <a:srgbClr val="333333"/>
                </a:solidFill>
                <a:effectLst/>
                <a:latin typeface="Open Sans" panose="020B0606030504020204" pitchFamily="34" charset="0"/>
              </a:rPr>
              <a:t>MiniSeq</a:t>
            </a:r>
            <a:r>
              <a:rPr lang="en-US" b="0" i="0" dirty="0">
                <a:solidFill>
                  <a:srgbClr val="333333"/>
                </a:solidFill>
                <a:effectLst/>
                <a:latin typeface="Open Sans" panose="020B0606030504020204" pitchFamily="34" charset="0"/>
              </a:rPr>
              <a:t> with Rapid Reagent kits</a:t>
            </a:r>
          </a:p>
          <a:p>
            <a:pPr algn="l">
              <a:buFont typeface="Arial" panose="020B0604020202020204" pitchFamily="34" charset="0"/>
              <a:buChar char="•"/>
            </a:pPr>
            <a:r>
              <a:rPr lang="en-US" b="0" i="0" dirty="0" err="1">
                <a:solidFill>
                  <a:srgbClr val="333333"/>
                </a:solidFill>
                <a:effectLst/>
                <a:latin typeface="Open Sans" panose="020B0606030504020204" pitchFamily="34" charset="0"/>
              </a:rPr>
              <a:t>HiSeq</a:t>
            </a:r>
            <a:r>
              <a:rPr lang="en-US" b="0" i="0" dirty="0">
                <a:solidFill>
                  <a:srgbClr val="333333"/>
                </a:solidFill>
                <a:effectLst/>
                <a:latin typeface="Open Sans" panose="020B0606030504020204" pitchFamily="34" charset="0"/>
              </a:rPr>
              <a:t> 2500, </a:t>
            </a:r>
            <a:r>
              <a:rPr lang="en-US" b="0" i="0" dirty="0" err="1">
                <a:solidFill>
                  <a:srgbClr val="333333"/>
                </a:solidFill>
                <a:effectLst/>
                <a:latin typeface="Open Sans" panose="020B0606030504020204" pitchFamily="34" charset="0"/>
              </a:rPr>
              <a:t>HiSeq</a:t>
            </a:r>
            <a:r>
              <a:rPr lang="en-US" b="0" i="0" dirty="0">
                <a:solidFill>
                  <a:srgbClr val="333333"/>
                </a:solidFill>
                <a:effectLst/>
                <a:latin typeface="Open Sans" panose="020B0606030504020204" pitchFamily="34" charset="0"/>
              </a:rPr>
              <a:t> 2000</a:t>
            </a:r>
          </a:p>
        </p:txBody>
      </p:sp>
      <p:sp>
        <p:nvSpPr>
          <p:cNvPr id="12" name="TextBox 11">
            <a:extLst>
              <a:ext uri="{FF2B5EF4-FFF2-40B4-BE49-F238E27FC236}">
                <a16:creationId xmlns:a16="http://schemas.microsoft.com/office/drawing/2014/main" id="{80467963-FFC3-0532-160C-5E41D4C3B05A}"/>
              </a:ext>
            </a:extLst>
          </p:cNvPr>
          <p:cNvSpPr txBox="1"/>
          <p:nvPr/>
        </p:nvSpPr>
        <p:spPr>
          <a:xfrm>
            <a:off x="360299" y="4770065"/>
            <a:ext cx="630301" cy="1015663"/>
          </a:xfrm>
          <a:prstGeom prst="rect">
            <a:avLst/>
          </a:prstGeom>
          <a:noFill/>
        </p:spPr>
        <p:txBody>
          <a:bodyPr wrap="none" rtlCol="0">
            <a:spAutoFit/>
          </a:bodyPr>
          <a:lstStyle/>
          <a:p>
            <a:r>
              <a:rPr lang="en-US" sz="6000" dirty="0">
                <a:solidFill>
                  <a:schemeClr val="accent6"/>
                </a:solidFill>
              </a:rPr>
              <a:t>A</a:t>
            </a:r>
          </a:p>
        </p:txBody>
      </p:sp>
      <p:sp>
        <p:nvSpPr>
          <p:cNvPr id="13" name="TextBox 12">
            <a:extLst>
              <a:ext uri="{FF2B5EF4-FFF2-40B4-BE49-F238E27FC236}">
                <a16:creationId xmlns:a16="http://schemas.microsoft.com/office/drawing/2014/main" id="{B3CFDECD-FDB4-8777-511D-289C76E45945}"/>
              </a:ext>
            </a:extLst>
          </p:cNvPr>
          <p:cNvSpPr txBox="1"/>
          <p:nvPr/>
        </p:nvSpPr>
        <p:spPr>
          <a:xfrm>
            <a:off x="6119976" y="4770064"/>
            <a:ext cx="603050" cy="1015663"/>
          </a:xfrm>
          <a:prstGeom prst="rect">
            <a:avLst/>
          </a:prstGeom>
          <a:noFill/>
        </p:spPr>
        <p:txBody>
          <a:bodyPr wrap="none" rtlCol="0">
            <a:spAutoFit/>
          </a:bodyPr>
          <a:lstStyle/>
          <a:p>
            <a:r>
              <a:rPr lang="en-US" sz="6000" dirty="0">
                <a:solidFill>
                  <a:schemeClr val="accent6"/>
                </a:solidFill>
              </a:rPr>
              <a:t>B</a:t>
            </a:r>
          </a:p>
        </p:txBody>
      </p:sp>
      <p:sp>
        <p:nvSpPr>
          <p:cNvPr id="15" name="TextBox 14">
            <a:extLst>
              <a:ext uri="{FF2B5EF4-FFF2-40B4-BE49-F238E27FC236}">
                <a16:creationId xmlns:a16="http://schemas.microsoft.com/office/drawing/2014/main" id="{038F692C-B01F-F432-3450-588C5F4C9191}"/>
              </a:ext>
            </a:extLst>
          </p:cNvPr>
          <p:cNvSpPr txBox="1"/>
          <p:nvPr/>
        </p:nvSpPr>
        <p:spPr>
          <a:xfrm>
            <a:off x="620676" y="1500419"/>
            <a:ext cx="6102350" cy="369332"/>
          </a:xfrm>
          <a:prstGeom prst="rect">
            <a:avLst/>
          </a:prstGeom>
          <a:noFill/>
        </p:spPr>
        <p:txBody>
          <a:bodyPr wrap="square">
            <a:spAutoFit/>
          </a:bodyPr>
          <a:lstStyle/>
          <a:p>
            <a:r>
              <a:rPr lang="en-US" dirty="0" err="1">
                <a:solidFill>
                  <a:schemeClr val="accent6"/>
                </a:solidFill>
                <a:latin typeface="Menlo" panose="020B0609030804020204" pitchFamily="49" charset="0"/>
                <a:ea typeface="Menlo" panose="020B0609030804020204" pitchFamily="49" charset="0"/>
                <a:cs typeface="Menlo" panose="020B0609030804020204" pitchFamily="49" charset="0"/>
              </a:rPr>
              <a:t>Dual_Index_Kit_TT_Set_A.csv</a:t>
            </a:r>
            <a:endParaRPr lang="en-US" dirty="0">
              <a:solidFill>
                <a:schemeClr val="accent6"/>
              </a:solidFill>
              <a:latin typeface="Menlo" panose="020B0609030804020204" pitchFamily="49" charset="0"/>
              <a:ea typeface="Menlo" panose="020B0609030804020204" pitchFamily="49" charset="0"/>
              <a:cs typeface="Menlo" panose="020B0609030804020204" pitchFamily="49" charset="0"/>
            </a:endParaRPr>
          </a:p>
        </p:txBody>
      </p:sp>
      <p:sp>
        <p:nvSpPr>
          <p:cNvPr id="17" name="TextBox 16">
            <a:extLst>
              <a:ext uri="{FF2B5EF4-FFF2-40B4-BE49-F238E27FC236}">
                <a16:creationId xmlns:a16="http://schemas.microsoft.com/office/drawing/2014/main" id="{BDACC703-0107-9151-2625-48B3BE78881C}"/>
              </a:ext>
            </a:extLst>
          </p:cNvPr>
          <p:cNvSpPr txBox="1"/>
          <p:nvPr/>
        </p:nvSpPr>
        <p:spPr>
          <a:xfrm>
            <a:off x="5092701" y="770235"/>
            <a:ext cx="6667499" cy="1200329"/>
          </a:xfrm>
          <a:prstGeom prst="rect">
            <a:avLst/>
          </a:prstGeom>
          <a:noFill/>
        </p:spPr>
        <p:txBody>
          <a:bodyPr wrap="square">
            <a:spAutoFit/>
          </a:bodyPr>
          <a:lstStyle/>
          <a:p>
            <a:r>
              <a:rPr lang="en-US" dirty="0">
                <a:hlinkClick r:id="rId2"/>
              </a:rPr>
              <a:t>https://www.10xgenomics.com/support/single-cell-gene-expression/documentation/steps/sequencing/sample-index-sets-for-single-cell-3</a:t>
            </a:r>
            <a:endParaRPr lang="en-US" dirty="0"/>
          </a:p>
          <a:p>
            <a:endParaRPr lang="en-US" dirty="0"/>
          </a:p>
        </p:txBody>
      </p:sp>
      <p:sp>
        <p:nvSpPr>
          <p:cNvPr id="18" name="TextBox 17">
            <a:extLst>
              <a:ext uri="{FF2B5EF4-FFF2-40B4-BE49-F238E27FC236}">
                <a16:creationId xmlns:a16="http://schemas.microsoft.com/office/drawing/2014/main" id="{D1D57924-007C-E5A3-B2B1-58CDF889E5D2}"/>
              </a:ext>
            </a:extLst>
          </p:cNvPr>
          <p:cNvSpPr txBox="1"/>
          <p:nvPr/>
        </p:nvSpPr>
        <p:spPr>
          <a:xfrm>
            <a:off x="1685842" y="6407022"/>
            <a:ext cx="8300799" cy="369332"/>
          </a:xfrm>
          <a:prstGeom prst="rect">
            <a:avLst/>
          </a:prstGeom>
          <a:noFill/>
        </p:spPr>
        <p:txBody>
          <a:bodyPr wrap="none" rtlCol="0">
            <a:spAutoFit/>
          </a:bodyPr>
          <a:lstStyle/>
          <a:p>
            <a:r>
              <a:rPr lang="en-US" dirty="0"/>
              <a:t>… only really necessary if you are not using </a:t>
            </a:r>
            <a:r>
              <a:rPr lang="en-US" dirty="0" err="1">
                <a:solidFill>
                  <a:schemeClr val="accent6"/>
                </a:solidFill>
                <a:latin typeface="Menlo" panose="020B0609030804020204" pitchFamily="49" charset="0"/>
                <a:ea typeface="Menlo" panose="020B0609030804020204" pitchFamily="49" charset="0"/>
                <a:cs typeface="Menlo" panose="020B0609030804020204" pitchFamily="49" charset="0"/>
              </a:rPr>
              <a:t>cellranger</a:t>
            </a:r>
            <a:r>
              <a:rPr lang="en-US"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dirty="0" err="1">
                <a:solidFill>
                  <a:schemeClr val="accent6"/>
                </a:solidFill>
                <a:latin typeface="Menlo" panose="020B0609030804020204" pitchFamily="49" charset="0"/>
                <a:ea typeface="Menlo" panose="020B0609030804020204" pitchFamily="49" charset="0"/>
                <a:cs typeface="Menlo" panose="020B0609030804020204" pitchFamily="49" charset="0"/>
              </a:rPr>
              <a:t>mkfastq</a:t>
            </a:r>
            <a:r>
              <a:rPr lang="en-US" dirty="0"/>
              <a:t> to make FASTQs</a:t>
            </a:r>
          </a:p>
        </p:txBody>
      </p:sp>
    </p:spTree>
    <p:extLst>
      <p:ext uri="{BB962C8B-B14F-4D97-AF65-F5344CB8AC3E}">
        <p14:creationId xmlns:p14="http://schemas.microsoft.com/office/powerpoint/2010/main" val="1822926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003606-9BEB-FC85-3AB2-DA07B5BD957E}"/>
              </a:ext>
            </a:extLst>
          </p:cNvPr>
          <p:cNvSpPr txBox="1"/>
          <p:nvPr/>
        </p:nvSpPr>
        <p:spPr>
          <a:xfrm>
            <a:off x="1110049" y="1349735"/>
            <a:ext cx="10243751" cy="107721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dirty="0" err="1">
                <a:latin typeface="Menlo" panose="020B0609030804020204" pitchFamily="49" charset="0"/>
                <a:ea typeface="Menlo" panose="020B0609030804020204" pitchFamily="49" charset="0"/>
                <a:cs typeface="Menlo" panose="020B0609030804020204" pitchFamily="49" charset="0"/>
              </a:rPr>
              <a:t>cellranger</a:t>
            </a:r>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mkfastq</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localcores</a:t>
            </a:r>
            <a:r>
              <a:rPr lang="en-US" sz="1600" dirty="0">
                <a:latin typeface="Menlo" panose="020B0609030804020204" pitchFamily="49" charset="0"/>
                <a:ea typeface="Menlo" panose="020B0609030804020204" pitchFamily="49" charset="0"/>
                <a:cs typeface="Menlo" panose="020B0609030804020204" pitchFamily="49" charset="0"/>
              </a:rPr>
              <a:t>=12 \</a:t>
            </a:r>
          </a:p>
          <a:p>
            <a:r>
              <a:rPr lang="en-US" sz="1600" dirty="0">
                <a:latin typeface="Menlo" panose="020B0609030804020204" pitchFamily="49" charset="0"/>
                <a:ea typeface="Menlo" panose="020B0609030804020204" pitchFamily="49" charset="0"/>
                <a:cs typeface="Menlo" panose="020B0609030804020204" pitchFamily="49" charset="0"/>
              </a:rPr>
              <a:t>	--run=/path/to/</a:t>
            </a:r>
            <a:r>
              <a:rPr lang="en-US" sz="1600" dirty="0" err="1">
                <a:latin typeface="Menlo" panose="020B0609030804020204" pitchFamily="49" charset="0"/>
                <a:ea typeface="Menlo" panose="020B0609030804020204" pitchFamily="49" charset="0"/>
                <a:cs typeface="Menlo" panose="020B0609030804020204" pitchFamily="49" charset="0"/>
              </a:rPr>
              <a:t>basecalls</a:t>
            </a:r>
            <a:r>
              <a:rPr lang="en-US" sz="1600" dirty="0">
                <a:latin typeface="Menlo" panose="020B0609030804020204" pitchFamily="49" charset="0"/>
                <a:ea typeface="Menlo" panose="020B0609030804020204" pitchFamily="49" charset="0"/>
                <a:cs typeface="Menlo" panose="020B0609030804020204" pitchFamily="49" charset="0"/>
              </a:rPr>
              <a:t>/ \</a:t>
            </a:r>
          </a:p>
          <a:p>
            <a:r>
              <a:rPr lang="en-US" sz="1600" dirty="0">
                <a:latin typeface="Menlo" panose="020B0609030804020204" pitchFamily="49" charset="0"/>
                <a:ea typeface="Menlo" panose="020B0609030804020204" pitchFamily="49" charset="0"/>
                <a:cs typeface="Menlo" panose="020B0609030804020204" pitchFamily="49" charset="0"/>
              </a:rPr>
              <a:t>	--</a:t>
            </a:r>
            <a:r>
              <a:rPr lang="en-US" sz="1600" dirty="0" err="1">
                <a:latin typeface="Menlo" panose="020B0609030804020204" pitchFamily="49" charset="0"/>
                <a:ea typeface="Menlo" panose="020B0609030804020204" pitchFamily="49" charset="0"/>
                <a:cs typeface="Menlo" panose="020B0609030804020204" pitchFamily="49" charset="0"/>
              </a:rPr>
              <a:t>samplesheet</a:t>
            </a:r>
            <a:r>
              <a:rPr lang="en-US" sz="1600" dirty="0">
                <a:latin typeface="Menlo" panose="020B0609030804020204" pitchFamily="49" charset="0"/>
                <a:ea typeface="Menlo" panose="020B0609030804020204" pitchFamily="49" charset="0"/>
                <a:cs typeface="Menlo" panose="020B0609030804020204" pitchFamily="49" charset="0"/>
              </a:rPr>
              <a:t>=/path/to/</a:t>
            </a:r>
            <a:r>
              <a:rPr lang="en-US" sz="1600" dirty="0" err="1">
                <a:latin typeface="Menlo" panose="020B0609030804020204" pitchFamily="49" charset="0"/>
                <a:ea typeface="Menlo" panose="020B0609030804020204" pitchFamily="49" charset="0"/>
                <a:cs typeface="Menlo" panose="020B0609030804020204" pitchFamily="49" charset="0"/>
              </a:rPr>
              <a:t>SampleSheet.csv</a:t>
            </a:r>
            <a:r>
              <a:rPr lang="en-US" sz="1600" dirty="0">
                <a:latin typeface="Menlo" panose="020B0609030804020204" pitchFamily="49" charset="0"/>
                <a:ea typeface="Menlo" panose="020B0609030804020204" pitchFamily="49" charset="0"/>
                <a:cs typeface="Menlo" panose="020B0609030804020204" pitchFamily="49" charset="0"/>
              </a:rPr>
              <a:t> \</a:t>
            </a:r>
          </a:p>
        </p:txBody>
      </p:sp>
      <p:sp>
        <p:nvSpPr>
          <p:cNvPr id="12" name="Title 1">
            <a:extLst>
              <a:ext uri="{FF2B5EF4-FFF2-40B4-BE49-F238E27FC236}">
                <a16:creationId xmlns:a16="http://schemas.microsoft.com/office/drawing/2014/main" id="{56AEE72E-D357-8AEA-FC07-CB9AA9BADC57}"/>
              </a:ext>
            </a:extLst>
          </p:cNvPr>
          <p:cNvSpPr txBox="1">
            <a:spLocks/>
          </p:cNvSpPr>
          <p:nvPr/>
        </p:nvSpPr>
        <p:spPr>
          <a:xfrm>
            <a:off x="838200" y="365125"/>
            <a:ext cx="10515600" cy="83099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t>Running </a:t>
            </a:r>
            <a:r>
              <a:rPr lang="en-US" sz="4400" dirty="0" err="1">
                <a:solidFill>
                  <a:schemeClr val="accent6"/>
                </a:solidFill>
              </a:rPr>
              <a:t>mkfastq</a:t>
            </a:r>
            <a:endParaRPr lang="en-US" sz="4400" dirty="0">
              <a:solidFill>
                <a:schemeClr val="accent6"/>
              </a:solidFill>
            </a:endParaRPr>
          </a:p>
        </p:txBody>
      </p:sp>
      <p:sp>
        <p:nvSpPr>
          <p:cNvPr id="15" name="TextBox 14">
            <a:extLst>
              <a:ext uri="{FF2B5EF4-FFF2-40B4-BE49-F238E27FC236}">
                <a16:creationId xmlns:a16="http://schemas.microsoft.com/office/drawing/2014/main" id="{3C3FEFC4-C0F4-9FD5-B2DE-440981EA6A8A}"/>
              </a:ext>
            </a:extLst>
          </p:cNvPr>
          <p:cNvSpPr txBox="1"/>
          <p:nvPr/>
        </p:nvSpPr>
        <p:spPr>
          <a:xfrm>
            <a:off x="1110049" y="2580566"/>
            <a:ext cx="10243751" cy="397031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600">
                <a:latin typeface="Menlo" panose="020B0609030804020204" pitchFamily="49" charset="0"/>
                <a:ea typeface="Menlo" panose="020B0609030804020204" pitchFamily="49" charset="0"/>
                <a:cs typeface="Menlo" panose="020B0609030804020204" pitchFamily="49" charset="0"/>
              </a:defRPr>
            </a:lvl1pPr>
          </a:lstStyle>
          <a:p>
            <a:r>
              <a:rPr lang="en-US" sz="1200" dirty="0"/>
              <a:t>[Header],,,,,,,</a:t>
            </a:r>
          </a:p>
          <a:p>
            <a:r>
              <a:rPr lang="en-US" sz="1200" dirty="0"/>
              <a:t>IEMFileVersion,4,,,,,,</a:t>
            </a:r>
          </a:p>
          <a:p>
            <a:r>
              <a:rPr lang="en-US" sz="1200" dirty="0"/>
              <a:t>Date,5/25/18,,,,,,</a:t>
            </a:r>
          </a:p>
          <a:p>
            <a:r>
              <a:rPr lang="en-US" sz="1200" dirty="0" err="1"/>
              <a:t>Workflow,GenerateFASTQ</a:t>
            </a:r>
            <a:r>
              <a:rPr lang="en-US" sz="1200" dirty="0"/>
              <a:t>,,,,,,</a:t>
            </a:r>
          </a:p>
          <a:p>
            <a:r>
              <a:rPr lang="en-US" sz="1200" dirty="0" err="1"/>
              <a:t>Application,NextSeqFASTQOnly</a:t>
            </a:r>
            <a:r>
              <a:rPr lang="en-US" sz="1200" dirty="0"/>
              <a:t>,,,,,,</a:t>
            </a:r>
          </a:p>
          <a:p>
            <a:r>
              <a:rPr lang="en-US" sz="1200" dirty="0" err="1"/>
              <a:t>Assay,TruSeqHT</a:t>
            </a:r>
            <a:r>
              <a:rPr lang="en-US" sz="1200" dirty="0"/>
              <a:t>,,,,,,</a:t>
            </a:r>
          </a:p>
          <a:p>
            <a:r>
              <a:rPr lang="en-US" sz="1200" dirty="0"/>
              <a:t>Description,,,,,,,</a:t>
            </a:r>
          </a:p>
          <a:p>
            <a:r>
              <a:rPr lang="en-US" sz="1200" dirty="0" err="1"/>
              <a:t>Chemistry,Amplicon</a:t>
            </a:r>
            <a:r>
              <a:rPr lang="en-US" sz="1200" dirty="0"/>
              <a:t>,,,,,,</a:t>
            </a:r>
          </a:p>
          <a:p>
            <a:r>
              <a:rPr lang="en-US" sz="1200" dirty="0"/>
              <a:t>,,,,,,,</a:t>
            </a:r>
          </a:p>
          <a:p>
            <a:r>
              <a:rPr lang="en-US" sz="1200" dirty="0"/>
              <a:t>[Reads],,,,,,,</a:t>
            </a:r>
          </a:p>
          <a:p>
            <a:r>
              <a:rPr lang="en-US" sz="1200" dirty="0"/>
              <a:t>28,,,,,,,</a:t>
            </a:r>
          </a:p>
          <a:p>
            <a:r>
              <a:rPr lang="en-US" sz="1200" dirty="0"/>
              <a:t>90,,,,,,,</a:t>
            </a:r>
          </a:p>
          <a:p>
            <a:r>
              <a:rPr lang="en-US" sz="1200" dirty="0"/>
              <a:t>[Settings],,,,,,,</a:t>
            </a:r>
          </a:p>
          <a:p>
            <a:r>
              <a:rPr lang="en-US" sz="1200" dirty="0"/>
              <a:t>,,,,,,,</a:t>
            </a:r>
          </a:p>
          <a:p>
            <a:r>
              <a:rPr lang="en-US" sz="1200" dirty="0"/>
              <a:t>[Data],,,:,,,,</a:t>
            </a:r>
          </a:p>
          <a:p>
            <a:r>
              <a:rPr lang="en-US" sz="1200" dirty="0"/>
              <a:t>Sample_ID,Sample_Name,Sample_Plate,Sample_Well,I7_Index_ID,index,I5_Index_ID,index2,Sample_Project,Description</a:t>
            </a:r>
          </a:p>
          <a:p>
            <a:r>
              <a:rPr lang="en-US" sz="1200" dirty="0"/>
              <a:t>PlantCourse2022_10xGEX_control,PlantCourse2022_10xGEX_control,,,SI-TT-A9,SI-TT-A9,SI-TT-A9,SI-TT-A9PlantCourse2022,,</a:t>
            </a:r>
          </a:p>
          <a:p>
            <a:r>
              <a:rPr lang="en-US" sz="1200" dirty="0"/>
              <a:t>PlantCourse2022_10xGEX_treatment,PlantCourse2022_10xGEX_treatment,,,SI-TT-A10,SI-TT-A10,SI-TT-A10,SI-TT-A10,PlantCourse2022,</a:t>
            </a:r>
          </a:p>
        </p:txBody>
      </p:sp>
      <p:sp>
        <p:nvSpPr>
          <p:cNvPr id="16" name="TextBox 15">
            <a:extLst>
              <a:ext uri="{FF2B5EF4-FFF2-40B4-BE49-F238E27FC236}">
                <a16:creationId xmlns:a16="http://schemas.microsoft.com/office/drawing/2014/main" id="{B805DCE9-7DC9-547A-47A7-7CE9E3242A9D}"/>
              </a:ext>
            </a:extLst>
          </p:cNvPr>
          <p:cNvSpPr txBox="1"/>
          <p:nvPr/>
        </p:nvSpPr>
        <p:spPr>
          <a:xfrm>
            <a:off x="7009341" y="2580566"/>
            <a:ext cx="4344459" cy="646331"/>
          </a:xfrm>
          <a:prstGeom prst="rect">
            <a:avLst/>
          </a:prstGeom>
          <a:noFill/>
        </p:spPr>
        <p:txBody>
          <a:bodyPr wrap="none" rtlCol="0">
            <a:spAutoFit/>
          </a:bodyPr>
          <a:lstStyle/>
          <a:p>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SampleSheet.csv</a:t>
            </a:r>
            <a:endPar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endParaRPr>
          </a:p>
        </p:txBody>
      </p:sp>
      <p:sp>
        <p:nvSpPr>
          <p:cNvPr id="18" name="TextBox 17">
            <a:extLst>
              <a:ext uri="{FF2B5EF4-FFF2-40B4-BE49-F238E27FC236}">
                <a16:creationId xmlns:a16="http://schemas.microsoft.com/office/drawing/2014/main" id="{C1A660D5-0047-48FA-490B-4558996CEA07}"/>
              </a:ext>
            </a:extLst>
          </p:cNvPr>
          <p:cNvSpPr txBox="1"/>
          <p:nvPr/>
        </p:nvSpPr>
        <p:spPr>
          <a:xfrm>
            <a:off x="5254486" y="549791"/>
            <a:ext cx="6099314" cy="646331"/>
          </a:xfrm>
          <a:prstGeom prst="rect">
            <a:avLst/>
          </a:prstGeom>
          <a:noFill/>
        </p:spPr>
        <p:txBody>
          <a:bodyPr wrap="square" rtlCol="0">
            <a:spAutoFit/>
          </a:bodyPr>
          <a:lstStyle/>
          <a:p>
            <a:r>
              <a:rPr lang="en-US" i="1" dirty="0"/>
              <a:t>NOTE: Use 10X’s </a:t>
            </a:r>
            <a:r>
              <a:rPr lang="en-US" i="1" dirty="0" err="1"/>
              <a:t>mkfastq</a:t>
            </a:r>
            <a:r>
              <a:rPr lang="en-US" i="1" dirty="0"/>
              <a:t>.  It plays nicely with 10X libraries and downstream pipelines, unlike the default Illumina </a:t>
            </a:r>
            <a:r>
              <a:rPr lang="en-US" i="1" dirty="0" err="1"/>
              <a:t>mkfastq</a:t>
            </a:r>
            <a:endParaRPr lang="en-US" i="1" dirty="0"/>
          </a:p>
        </p:txBody>
      </p:sp>
    </p:spTree>
    <p:extLst>
      <p:ext uri="{BB962C8B-B14F-4D97-AF65-F5344CB8AC3E}">
        <p14:creationId xmlns:p14="http://schemas.microsoft.com/office/powerpoint/2010/main" val="3243870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629E2E-7613-AADD-677C-EBC73B4CD954}"/>
              </a:ext>
            </a:extLst>
          </p:cNvPr>
          <p:cNvSpPr txBox="1"/>
          <p:nvPr/>
        </p:nvSpPr>
        <p:spPr>
          <a:xfrm>
            <a:off x="3046970" y="1833940"/>
            <a:ext cx="6874771" cy="160043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&gt;$ </a:t>
            </a:r>
            <a:r>
              <a:rPr lang="en-US" dirty="0" err="1"/>
              <a:t>zcat</a:t>
            </a:r>
            <a:r>
              <a:rPr lang="en-US" dirty="0"/>
              <a:t> PlantCourse2022_10xGEX_control_S1_L001_I1_001.fastq.gz | head -n 4</a:t>
            </a:r>
          </a:p>
          <a:p>
            <a:r>
              <a:rPr lang="en-US" dirty="0"/>
              <a:t>@VH00553:6:AAALMHYHV:1:1101:18383:1000 1:N:0:AAGTGGAGAG+GTAACAGGAA</a:t>
            </a:r>
          </a:p>
          <a:p>
            <a:r>
              <a:rPr lang="en-US" dirty="0"/>
              <a:t>AAGTGGAGAG</a:t>
            </a:r>
          </a:p>
          <a:p>
            <a:r>
              <a:rPr lang="en-US" dirty="0"/>
              <a:t>+</a:t>
            </a:r>
          </a:p>
          <a:p>
            <a:r>
              <a:rPr lang="en-US" dirty="0"/>
              <a:t>CCCCCCCCCC</a:t>
            </a:r>
          </a:p>
        </p:txBody>
      </p:sp>
      <p:sp>
        <p:nvSpPr>
          <p:cNvPr id="7" name="TextBox 6">
            <a:extLst>
              <a:ext uri="{FF2B5EF4-FFF2-40B4-BE49-F238E27FC236}">
                <a16:creationId xmlns:a16="http://schemas.microsoft.com/office/drawing/2014/main" id="{1E215A8D-DFB8-7A2D-C025-45A421FA02CD}"/>
              </a:ext>
            </a:extLst>
          </p:cNvPr>
          <p:cNvSpPr txBox="1"/>
          <p:nvPr/>
        </p:nvSpPr>
        <p:spPr>
          <a:xfrm>
            <a:off x="3046970" y="3736881"/>
            <a:ext cx="6874771" cy="1600438"/>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&gt;</a:t>
            </a:r>
            <a:r>
              <a:rPr lang="en-US" dirty="0" err="1"/>
              <a:t>zcat</a:t>
            </a:r>
            <a:r>
              <a:rPr lang="en-US" dirty="0"/>
              <a:t> PlantCourse2022_10xGEX_control_S1_L001_I2_001.fastq.gz | head -n 4</a:t>
            </a:r>
          </a:p>
          <a:p>
            <a:r>
              <a:rPr lang="en-US" dirty="0"/>
              <a:t>@VH00553:6:AAALMHYHV:1:1101:18383:1000 2:N:0:AAGTGGAGAG+GTAACAGGAA</a:t>
            </a:r>
          </a:p>
          <a:p>
            <a:r>
              <a:rPr lang="en-US" dirty="0"/>
              <a:t>GTAACAGGAA</a:t>
            </a:r>
          </a:p>
          <a:p>
            <a:r>
              <a:rPr lang="en-US" dirty="0"/>
              <a:t>+</a:t>
            </a:r>
          </a:p>
          <a:p>
            <a:r>
              <a:rPr lang="en-US" dirty="0"/>
              <a:t>CCCCCCCCCC</a:t>
            </a:r>
          </a:p>
        </p:txBody>
      </p:sp>
      <p:sp>
        <p:nvSpPr>
          <p:cNvPr id="12" name="Title 1">
            <a:extLst>
              <a:ext uri="{FF2B5EF4-FFF2-40B4-BE49-F238E27FC236}">
                <a16:creationId xmlns:a16="http://schemas.microsoft.com/office/drawing/2014/main" id="{F31C2220-47C4-5B2C-4080-5BF8088D0827}"/>
              </a:ext>
            </a:extLst>
          </p:cNvPr>
          <p:cNvSpPr txBox="1">
            <a:spLocks/>
          </p:cNvSpPr>
          <p:nvPr/>
        </p:nvSpPr>
        <p:spPr>
          <a:xfrm>
            <a:off x="838200" y="365125"/>
            <a:ext cx="10515600" cy="83099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t>What do the FASTQ files look like?</a:t>
            </a:r>
            <a:endParaRPr lang="en-US" sz="4400" dirty="0">
              <a:solidFill>
                <a:schemeClr val="accent6"/>
              </a:solidFill>
            </a:endParaRPr>
          </a:p>
        </p:txBody>
      </p:sp>
      <p:sp>
        <p:nvSpPr>
          <p:cNvPr id="13" name="TextBox 12">
            <a:extLst>
              <a:ext uri="{FF2B5EF4-FFF2-40B4-BE49-F238E27FC236}">
                <a16:creationId xmlns:a16="http://schemas.microsoft.com/office/drawing/2014/main" id="{81801B53-5120-BC59-7422-B55EDE6C26D6}"/>
              </a:ext>
            </a:extLst>
          </p:cNvPr>
          <p:cNvSpPr txBox="1"/>
          <p:nvPr/>
        </p:nvSpPr>
        <p:spPr>
          <a:xfrm>
            <a:off x="1130300" y="2203271"/>
            <a:ext cx="1641219" cy="646331"/>
          </a:xfrm>
          <a:prstGeom prst="rect">
            <a:avLst/>
          </a:prstGeom>
          <a:noFill/>
        </p:spPr>
        <p:txBody>
          <a:bodyPr wrap="none" rtlCol="0">
            <a:spAutoFit/>
          </a:bodyPr>
          <a:lstStyle/>
          <a:p>
            <a:r>
              <a:rPr lang="en-US" sz="3600" dirty="0">
                <a:solidFill>
                  <a:schemeClr val="accent6"/>
                </a:solidFill>
              </a:rPr>
              <a:t>i7 index</a:t>
            </a:r>
          </a:p>
        </p:txBody>
      </p:sp>
      <p:sp>
        <p:nvSpPr>
          <p:cNvPr id="14" name="TextBox 13">
            <a:extLst>
              <a:ext uri="{FF2B5EF4-FFF2-40B4-BE49-F238E27FC236}">
                <a16:creationId xmlns:a16="http://schemas.microsoft.com/office/drawing/2014/main" id="{8459F6EB-2FBC-7599-D3D5-3F3B6C587379}"/>
              </a:ext>
            </a:extLst>
          </p:cNvPr>
          <p:cNvSpPr txBox="1"/>
          <p:nvPr/>
        </p:nvSpPr>
        <p:spPr>
          <a:xfrm>
            <a:off x="1130299" y="4008399"/>
            <a:ext cx="1641219" cy="646331"/>
          </a:xfrm>
          <a:prstGeom prst="rect">
            <a:avLst/>
          </a:prstGeom>
          <a:noFill/>
        </p:spPr>
        <p:txBody>
          <a:bodyPr wrap="none" rtlCol="0">
            <a:spAutoFit/>
          </a:bodyPr>
          <a:lstStyle/>
          <a:p>
            <a:r>
              <a:rPr lang="en-US" sz="3600" dirty="0">
                <a:solidFill>
                  <a:schemeClr val="accent6"/>
                </a:solidFill>
              </a:rPr>
              <a:t>i5 index</a:t>
            </a:r>
          </a:p>
        </p:txBody>
      </p:sp>
      <p:sp>
        <p:nvSpPr>
          <p:cNvPr id="16" name="TextBox 15">
            <a:extLst>
              <a:ext uri="{FF2B5EF4-FFF2-40B4-BE49-F238E27FC236}">
                <a16:creationId xmlns:a16="http://schemas.microsoft.com/office/drawing/2014/main" id="{D4BF0006-1C5C-69C8-3BB1-D9A27528971C}"/>
              </a:ext>
            </a:extLst>
          </p:cNvPr>
          <p:cNvSpPr txBox="1"/>
          <p:nvPr/>
        </p:nvSpPr>
        <p:spPr>
          <a:xfrm>
            <a:off x="1778000" y="5640205"/>
            <a:ext cx="8940800" cy="523220"/>
          </a:xfrm>
          <a:prstGeom prst="rect">
            <a:avLst/>
          </a:prstGeom>
          <a:noFill/>
        </p:spPr>
        <p:txBody>
          <a:bodyPr wrap="square">
            <a:spAutoFit/>
          </a:bodyPr>
          <a:lstStyle/>
          <a:p>
            <a:r>
              <a:rPr lang="en-US" sz="1400" dirty="0" err="1">
                <a:latin typeface="Menlo" panose="020B0609030804020204" pitchFamily="49" charset="0"/>
                <a:ea typeface="Menlo" panose="020B0609030804020204" pitchFamily="49" charset="0"/>
                <a:cs typeface="Menlo" panose="020B0609030804020204" pitchFamily="49" charset="0"/>
              </a:rPr>
              <a:t>index_name</a:t>
            </a:r>
            <a:r>
              <a:rPr lang="en-US" sz="1400" dirty="0">
                <a:latin typeface="Menlo" panose="020B0609030804020204" pitchFamily="49" charset="0"/>
                <a:ea typeface="Menlo" panose="020B0609030804020204" pitchFamily="49" charset="0"/>
                <a:cs typeface="Menlo" panose="020B0609030804020204" pitchFamily="49" charset="0"/>
              </a:rPr>
              <a:t>,	index(i7),	index2_workflow_a(i5),	index2_workflow_b(i5)</a:t>
            </a:r>
          </a:p>
          <a:p>
            <a:r>
              <a:rPr lang="en-US" sz="1400" dirty="0">
                <a:latin typeface="Menlo" panose="020B0609030804020204" pitchFamily="49" charset="0"/>
                <a:ea typeface="Menlo" panose="020B0609030804020204" pitchFamily="49" charset="0"/>
                <a:cs typeface="Menlo" panose="020B0609030804020204" pitchFamily="49" charset="0"/>
              </a:rPr>
              <a:t>SI-TT-A9,	AAGTGGAGAG,	TTCCTGTTAC,		GTAACAGGAA</a:t>
            </a:r>
          </a:p>
        </p:txBody>
      </p:sp>
      <p:sp>
        <p:nvSpPr>
          <p:cNvPr id="17" name="TextBox 16">
            <a:extLst>
              <a:ext uri="{FF2B5EF4-FFF2-40B4-BE49-F238E27FC236}">
                <a16:creationId xmlns:a16="http://schemas.microsoft.com/office/drawing/2014/main" id="{EEC0F472-5EF8-8A74-D2BF-863FC4D74887}"/>
              </a:ext>
            </a:extLst>
          </p:cNvPr>
          <p:cNvSpPr txBox="1"/>
          <p:nvPr/>
        </p:nvSpPr>
        <p:spPr>
          <a:xfrm>
            <a:off x="2082800" y="6271148"/>
            <a:ext cx="7838941" cy="369332"/>
          </a:xfrm>
          <a:prstGeom prst="rect">
            <a:avLst/>
          </a:prstGeom>
          <a:noFill/>
        </p:spPr>
        <p:txBody>
          <a:bodyPr wrap="none" rtlCol="0">
            <a:spAutoFit/>
          </a:bodyPr>
          <a:lstStyle/>
          <a:p>
            <a:r>
              <a:rPr lang="en-US" dirty="0"/>
              <a:t>This was sequenced on a </a:t>
            </a:r>
            <a:r>
              <a:rPr lang="en-US" dirty="0" err="1"/>
              <a:t>NextSeq</a:t>
            </a:r>
            <a:r>
              <a:rPr lang="en-US" dirty="0"/>
              <a:t>, so you can see the i5 read matches workflow b</a:t>
            </a:r>
          </a:p>
        </p:txBody>
      </p:sp>
    </p:spTree>
    <p:extLst>
      <p:ext uri="{BB962C8B-B14F-4D97-AF65-F5344CB8AC3E}">
        <p14:creationId xmlns:p14="http://schemas.microsoft.com/office/powerpoint/2010/main" val="270983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9B5723-17C7-4AF2-9714-363B4B883502}"/>
              </a:ext>
            </a:extLst>
          </p:cNvPr>
          <p:cNvSpPr txBox="1"/>
          <p:nvPr/>
        </p:nvSpPr>
        <p:spPr>
          <a:xfrm>
            <a:off x="1130299" y="1952954"/>
            <a:ext cx="10294551" cy="1169551"/>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&gt;</a:t>
            </a:r>
            <a:r>
              <a:rPr lang="en-US" dirty="0" err="1"/>
              <a:t>zcat</a:t>
            </a:r>
            <a:r>
              <a:rPr lang="en-US" dirty="0"/>
              <a:t> PlantCourse2022_10xGEX_control_S1_L001_R1_001.fastq.gz | head -n 4</a:t>
            </a:r>
          </a:p>
          <a:p>
            <a:r>
              <a:rPr lang="en-US" dirty="0"/>
              <a:t>@VH00553:6:AAALMHYHV:1:1101:18383:1000 1:N:0:AAGTGGAGAG+GTAACAGGAA</a:t>
            </a:r>
          </a:p>
          <a:p>
            <a:r>
              <a:rPr lang="en-US" dirty="0"/>
              <a:t>NGCGTATAGGCTGGATGAAGTTAGTCGG</a:t>
            </a:r>
          </a:p>
          <a:p>
            <a:r>
              <a:rPr lang="en-US" dirty="0"/>
              <a:t>+</a:t>
            </a:r>
          </a:p>
          <a:p>
            <a:r>
              <a:rPr lang="en-US" dirty="0"/>
              <a:t>#CCC;CCCCCCCCCCCCCCCCCCCC-CC</a:t>
            </a:r>
          </a:p>
        </p:txBody>
      </p:sp>
      <p:sp>
        <p:nvSpPr>
          <p:cNvPr id="5" name="TextBox 4">
            <a:extLst>
              <a:ext uri="{FF2B5EF4-FFF2-40B4-BE49-F238E27FC236}">
                <a16:creationId xmlns:a16="http://schemas.microsoft.com/office/drawing/2014/main" id="{F00DC9C8-44A8-8C3B-DE94-69F1B1C7D214}"/>
              </a:ext>
            </a:extLst>
          </p:cNvPr>
          <p:cNvSpPr txBox="1"/>
          <p:nvPr/>
        </p:nvSpPr>
        <p:spPr>
          <a:xfrm>
            <a:off x="1130299" y="4134993"/>
            <a:ext cx="10294551" cy="1169551"/>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&gt;</a:t>
            </a:r>
            <a:r>
              <a:rPr lang="en-US" dirty="0" err="1"/>
              <a:t>zcat</a:t>
            </a:r>
            <a:r>
              <a:rPr lang="en-US" dirty="0"/>
              <a:t> PlantCourse2022_10xGEX_control_S1_L001_R2_001.fastq.gz | head -n 4</a:t>
            </a:r>
          </a:p>
          <a:p>
            <a:r>
              <a:rPr lang="en-US" dirty="0"/>
              <a:t>@VH00553:6:AAALMHYHV:1:1101:18383:1000 2:N:0:AAGTGGAGAG+GTAACAGGAA</a:t>
            </a:r>
          </a:p>
          <a:p>
            <a:r>
              <a:rPr lang="en-US" dirty="0"/>
              <a:t>AAGCAGTGGTATCAACGCAGAGTACATGGCCAAGTACTACCTGGACGACACGGTGGACGTGGTCAAGATGCTGGACGGCCTGGCCAGCGC</a:t>
            </a:r>
          </a:p>
          <a:p>
            <a:r>
              <a:rPr lang="en-US" dirty="0"/>
              <a:t>+</a:t>
            </a:r>
          </a:p>
          <a:p>
            <a:r>
              <a:rPr lang="en-US" dirty="0"/>
              <a:t>CCCCCCCCCCCC-CCCCC;CCCCCCC-C;CCC-CCCCCCCCCCCCCCCC-CCCCCCCCCCCCCCCCC-CCCCCCCCCCC;CCCCCCCCC-</a:t>
            </a:r>
          </a:p>
        </p:txBody>
      </p:sp>
      <p:sp>
        <p:nvSpPr>
          <p:cNvPr id="6" name="Title 1">
            <a:extLst>
              <a:ext uri="{FF2B5EF4-FFF2-40B4-BE49-F238E27FC236}">
                <a16:creationId xmlns:a16="http://schemas.microsoft.com/office/drawing/2014/main" id="{BA8DA236-3F62-80A7-DEB4-A949D4773465}"/>
              </a:ext>
            </a:extLst>
          </p:cNvPr>
          <p:cNvSpPr txBox="1">
            <a:spLocks/>
          </p:cNvSpPr>
          <p:nvPr/>
        </p:nvSpPr>
        <p:spPr>
          <a:xfrm>
            <a:off x="838200" y="365125"/>
            <a:ext cx="10515600" cy="83099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t>What do the FASTQ files look like?</a:t>
            </a:r>
            <a:endParaRPr lang="en-US" sz="4400" dirty="0">
              <a:solidFill>
                <a:schemeClr val="accent6"/>
              </a:solidFill>
            </a:endParaRPr>
          </a:p>
        </p:txBody>
      </p:sp>
      <p:sp>
        <p:nvSpPr>
          <p:cNvPr id="7" name="TextBox 6">
            <a:extLst>
              <a:ext uri="{FF2B5EF4-FFF2-40B4-BE49-F238E27FC236}">
                <a16:creationId xmlns:a16="http://schemas.microsoft.com/office/drawing/2014/main" id="{4559EB01-1E49-021F-EC77-DE8FFC8500B9}"/>
              </a:ext>
            </a:extLst>
          </p:cNvPr>
          <p:cNvSpPr txBox="1"/>
          <p:nvPr/>
        </p:nvSpPr>
        <p:spPr>
          <a:xfrm>
            <a:off x="1130299" y="1327401"/>
            <a:ext cx="1353127" cy="646331"/>
          </a:xfrm>
          <a:prstGeom prst="rect">
            <a:avLst/>
          </a:prstGeom>
          <a:noFill/>
        </p:spPr>
        <p:txBody>
          <a:bodyPr wrap="none" rtlCol="0">
            <a:spAutoFit/>
          </a:bodyPr>
          <a:lstStyle/>
          <a:p>
            <a:r>
              <a:rPr lang="en-US" sz="3600" dirty="0">
                <a:solidFill>
                  <a:schemeClr val="accent6"/>
                </a:solidFill>
              </a:rPr>
              <a:t>Read1</a:t>
            </a:r>
          </a:p>
        </p:txBody>
      </p:sp>
      <p:sp>
        <p:nvSpPr>
          <p:cNvPr id="8" name="TextBox 7">
            <a:extLst>
              <a:ext uri="{FF2B5EF4-FFF2-40B4-BE49-F238E27FC236}">
                <a16:creationId xmlns:a16="http://schemas.microsoft.com/office/drawing/2014/main" id="{039014BA-BB23-9289-CBAD-E5315892BDCE}"/>
              </a:ext>
            </a:extLst>
          </p:cNvPr>
          <p:cNvSpPr txBox="1"/>
          <p:nvPr/>
        </p:nvSpPr>
        <p:spPr>
          <a:xfrm>
            <a:off x="1130299" y="3412330"/>
            <a:ext cx="1353127" cy="646331"/>
          </a:xfrm>
          <a:prstGeom prst="rect">
            <a:avLst/>
          </a:prstGeom>
          <a:noFill/>
        </p:spPr>
        <p:txBody>
          <a:bodyPr wrap="none" rtlCol="0">
            <a:spAutoFit/>
          </a:bodyPr>
          <a:lstStyle/>
          <a:p>
            <a:r>
              <a:rPr lang="en-US" sz="3600" dirty="0">
                <a:solidFill>
                  <a:schemeClr val="accent6"/>
                </a:solidFill>
              </a:rPr>
              <a:t>Read2</a:t>
            </a:r>
          </a:p>
        </p:txBody>
      </p:sp>
      <p:sp>
        <p:nvSpPr>
          <p:cNvPr id="9" name="TextBox 8">
            <a:extLst>
              <a:ext uri="{FF2B5EF4-FFF2-40B4-BE49-F238E27FC236}">
                <a16:creationId xmlns:a16="http://schemas.microsoft.com/office/drawing/2014/main" id="{F76EB047-3C94-C68F-CE5F-B80EBD7DECB3}"/>
              </a:ext>
            </a:extLst>
          </p:cNvPr>
          <p:cNvSpPr txBox="1"/>
          <p:nvPr/>
        </p:nvSpPr>
        <p:spPr>
          <a:xfrm>
            <a:off x="1130298" y="5706112"/>
            <a:ext cx="10294551" cy="923330"/>
          </a:xfrm>
          <a:prstGeom prst="rect">
            <a:avLst/>
          </a:prstGeom>
          <a:noFill/>
        </p:spPr>
        <p:txBody>
          <a:bodyPr wrap="square" rtlCol="0">
            <a:spAutoFit/>
          </a:bodyPr>
          <a:lstStyle/>
          <a:p>
            <a:r>
              <a:rPr lang="en-US" dirty="0"/>
              <a:t>Note that the i7 and i5 indices of the associated read are written into the @NAME lines here.  This means you don’t really need to worry about keeping, sharing, or depositing the i5 and i7 FASTQ files, as they are basically just “TMI”</a:t>
            </a:r>
          </a:p>
        </p:txBody>
      </p:sp>
    </p:spTree>
    <p:extLst>
      <p:ext uri="{BB962C8B-B14F-4D97-AF65-F5344CB8AC3E}">
        <p14:creationId xmlns:p14="http://schemas.microsoft.com/office/powerpoint/2010/main" val="1766319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8DCB-96A5-6F90-4632-FDFDB4F3D9E2}"/>
              </a:ext>
            </a:extLst>
          </p:cNvPr>
          <p:cNvSpPr>
            <a:spLocks noGrp="1"/>
          </p:cNvSpPr>
          <p:nvPr>
            <p:ph type="title"/>
          </p:nvPr>
        </p:nvSpPr>
        <p:spPr/>
        <p:txBody>
          <a:bodyPr/>
          <a:lstStyle/>
          <a:p>
            <a:r>
              <a:rPr lang="en-US" dirty="0"/>
              <a:t>Running </a:t>
            </a:r>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cellranger</a:t>
            </a:r>
            <a:r>
              <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rPr>
              <a:t> count</a:t>
            </a:r>
          </a:p>
        </p:txBody>
      </p:sp>
      <p:sp>
        <p:nvSpPr>
          <p:cNvPr id="5" name="TextBox 4">
            <a:extLst>
              <a:ext uri="{FF2B5EF4-FFF2-40B4-BE49-F238E27FC236}">
                <a16:creationId xmlns:a16="http://schemas.microsoft.com/office/drawing/2014/main" id="{62856BFE-493E-346A-F7D4-A3C9AED265F1}"/>
              </a:ext>
            </a:extLst>
          </p:cNvPr>
          <p:cNvSpPr txBox="1"/>
          <p:nvPr/>
        </p:nvSpPr>
        <p:spPr>
          <a:xfrm>
            <a:off x="2242457" y="1947599"/>
            <a:ext cx="7696199" cy="2893100"/>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SAMPLE= SeqTech22_RNA_10k</a:t>
            </a:r>
          </a:p>
          <a:p>
            <a:r>
              <a:rPr lang="en-US" dirty="0"/>
              <a:t>TRANSCRIPTOME=/path/to/</a:t>
            </a:r>
            <a:r>
              <a:rPr lang="en-US" dirty="0" err="1"/>
              <a:t>CellRanger</a:t>
            </a:r>
            <a:r>
              <a:rPr lang="en-US" dirty="0"/>
              <a:t>/references/refdata-gex-GRCh38-2020-A</a:t>
            </a:r>
          </a:p>
          <a:p>
            <a:r>
              <a:rPr lang="en-US" dirty="0"/>
              <a:t>FASTQPATH=/path/to/folder/containing/your/</a:t>
            </a:r>
            <a:r>
              <a:rPr lang="en-US" dirty="0" err="1"/>
              <a:t>fastqs</a:t>
            </a:r>
            <a:r>
              <a:rPr lang="en-US" dirty="0"/>
              <a:t>/</a:t>
            </a:r>
          </a:p>
          <a:p>
            <a:endParaRPr lang="en-US" dirty="0"/>
          </a:p>
          <a:p>
            <a:r>
              <a:rPr lang="en-US" dirty="0" err="1"/>
              <a:t>cellranger</a:t>
            </a:r>
            <a:r>
              <a:rPr lang="en-US" dirty="0"/>
              <a:t> count \</a:t>
            </a:r>
          </a:p>
          <a:p>
            <a:r>
              <a:rPr lang="en-US" dirty="0"/>
              <a:t>  --id=$SAMPLE \</a:t>
            </a:r>
          </a:p>
          <a:p>
            <a:r>
              <a:rPr lang="en-US" dirty="0"/>
              <a:t>  --</a:t>
            </a:r>
            <a:r>
              <a:rPr lang="en-US" dirty="0" err="1"/>
              <a:t>jobmode</a:t>
            </a:r>
            <a:r>
              <a:rPr lang="en-US" dirty="0"/>
              <a:t>=local \</a:t>
            </a:r>
          </a:p>
          <a:p>
            <a:r>
              <a:rPr lang="en-US" dirty="0"/>
              <a:t>  --</a:t>
            </a:r>
            <a:r>
              <a:rPr lang="en-US" dirty="0" err="1"/>
              <a:t>localcores</a:t>
            </a:r>
            <a:r>
              <a:rPr lang="en-US" dirty="0"/>
              <a:t>=12 \</a:t>
            </a:r>
          </a:p>
          <a:p>
            <a:r>
              <a:rPr lang="en-US" dirty="0"/>
              <a:t>  --transcriptome=$TRANSCRIPTOME \</a:t>
            </a:r>
          </a:p>
          <a:p>
            <a:r>
              <a:rPr lang="en-US" dirty="0"/>
              <a:t>  --</a:t>
            </a:r>
            <a:r>
              <a:rPr lang="en-US" dirty="0" err="1"/>
              <a:t>fastqs</a:t>
            </a:r>
            <a:r>
              <a:rPr lang="en-US" dirty="0"/>
              <a:t>=$FASTQPATH \</a:t>
            </a:r>
          </a:p>
          <a:p>
            <a:r>
              <a:rPr lang="en-US" dirty="0"/>
              <a:t>  --sample=$SAMPLE \</a:t>
            </a:r>
          </a:p>
          <a:p>
            <a:r>
              <a:rPr lang="en-US" dirty="0"/>
              <a:t>  --include-introns=false</a:t>
            </a:r>
          </a:p>
          <a:p>
            <a:r>
              <a:rPr lang="en-US" dirty="0"/>
              <a:t> </a:t>
            </a:r>
          </a:p>
        </p:txBody>
      </p:sp>
      <p:sp>
        <p:nvSpPr>
          <p:cNvPr id="7" name="TextBox 6">
            <a:extLst>
              <a:ext uri="{FF2B5EF4-FFF2-40B4-BE49-F238E27FC236}">
                <a16:creationId xmlns:a16="http://schemas.microsoft.com/office/drawing/2014/main" id="{0E3636F8-67C4-D466-8327-C646E73ED599}"/>
              </a:ext>
            </a:extLst>
          </p:cNvPr>
          <p:cNvSpPr txBox="1"/>
          <p:nvPr/>
        </p:nvSpPr>
        <p:spPr>
          <a:xfrm>
            <a:off x="2242457" y="5773502"/>
            <a:ext cx="7696198" cy="307777"/>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FASTQPATH=/path/to/</a:t>
            </a:r>
            <a:r>
              <a:rPr lang="en-US" dirty="0" err="1"/>
              <a:t>fastq</a:t>
            </a:r>
            <a:r>
              <a:rPr lang="en-US" dirty="0"/>
              <a:t>/folder1/,/path/to/</a:t>
            </a:r>
            <a:r>
              <a:rPr lang="en-US" dirty="0" err="1"/>
              <a:t>fastq</a:t>
            </a:r>
            <a:r>
              <a:rPr lang="en-US" dirty="0"/>
              <a:t>/folder2/</a:t>
            </a:r>
          </a:p>
        </p:txBody>
      </p:sp>
      <p:sp>
        <p:nvSpPr>
          <p:cNvPr id="8" name="TextBox 7">
            <a:extLst>
              <a:ext uri="{FF2B5EF4-FFF2-40B4-BE49-F238E27FC236}">
                <a16:creationId xmlns:a16="http://schemas.microsoft.com/office/drawing/2014/main" id="{D82E80E2-1E5F-B86E-8ECD-ED980DC4EF80}"/>
              </a:ext>
            </a:extLst>
          </p:cNvPr>
          <p:cNvSpPr txBox="1"/>
          <p:nvPr/>
        </p:nvSpPr>
        <p:spPr>
          <a:xfrm>
            <a:off x="2242458" y="5127171"/>
            <a:ext cx="7696198" cy="646331"/>
          </a:xfrm>
          <a:prstGeom prst="rect">
            <a:avLst/>
          </a:prstGeom>
          <a:noFill/>
        </p:spPr>
        <p:txBody>
          <a:bodyPr wrap="square" rtlCol="0">
            <a:spAutoFit/>
          </a:bodyPr>
          <a:lstStyle/>
          <a:p>
            <a:r>
              <a:rPr lang="en-US" dirty="0">
                <a:solidFill>
                  <a:schemeClr val="accent6"/>
                </a:solidFill>
              </a:rPr>
              <a:t>Note</a:t>
            </a:r>
            <a:r>
              <a:rPr lang="en-US" dirty="0"/>
              <a:t>: If you sequenced your library more than once on different flow cells, </a:t>
            </a:r>
            <a:r>
              <a:rPr lang="en-US" dirty="0" err="1"/>
              <a:t>Cellranger</a:t>
            </a:r>
            <a:r>
              <a:rPr lang="en-US" dirty="0"/>
              <a:t> will accept a comma-separated list of paths to each FASTQ folder</a:t>
            </a:r>
          </a:p>
        </p:txBody>
      </p:sp>
    </p:spTree>
    <p:extLst>
      <p:ext uri="{BB962C8B-B14F-4D97-AF65-F5344CB8AC3E}">
        <p14:creationId xmlns:p14="http://schemas.microsoft.com/office/powerpoint/2010/main" val="2380779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8C33-C10C-E1DB-7412-55453039A6E9}"/>
              </a:ext>
            </a:extLst>
          </p:cNvPr>
          <p:cNvSpPr>
            <a:spLocks noGrp="1"/>
          </p:cNvSpPr>
          <p:nvPr>
            <p:ph type="title"/>
          </p:nvPr>
        </p:nvSpPr>
        <p:spPr/>
        <p:txBody>
          <a:bodyPr/>
          <a:lstStyle/>
          <a:p>
            <a:r>
              <a:rPr lang="en-US" dirty="0">
                <a:solidFill>
                  <a:schemeClr val="accent6"/>
                </a:solidFill>
              </a:rPr>
              <a:t>--include-introns</a:t>
            </a:r>
            <a:r>
              <a:rPr lang="en-US" dirty="0"/>
              <a:t> …?</a:t>
            </a:r>
          </a:p>
        </p:txBody>
      </p:sp>
      <p:pic>
        <p:nvPicPr>
          <p:cNvPr id="9218" name="Picture 2">
            <a:extLst>
              <a:ext uri="{FF2B5EF4-FFF2-40B4-BE49-F238E27FC236}">
                <a16:creationId xmlns:a16="http://schemas.microsoft.com/office/drawing/2014/main" id="{93CF8394-2431-DEC3-2974-A4828C1BFD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1858" y="1897516"/>
            <a:ext cx="3338513" cy="333851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9C42115-BB63-9015-4BCF-8A4CF225A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328" y="1897516"/>
            <a:ext cx="4609003" cy="3338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E01AFA-5403-59B4-DEE0-94EADFE14660}"/>
              </a:ext>
            </a:extLst>
          </p:cNvPr>
          <p:cNvSpPr txBox="1"/>
          <p:nvPr/>
        </p:nvSpPr>
        <p:spPr>
          <a:xfrm>
            <a:off x="4169230" y="5665208"/>
            <a:ext cx="6553200" cy="523220"/>
          </a:xfrm>
          <a:prstGeom prst="rect">
            <a:avLst/>
          </a:prstGeom>
          <a:noFill/>
        </p:spPr>
        <p:txBody>
          <a:bodyPr wrap="square">
            <a:spAutoFit/>
          </a:bodyPr>
          <a:lstStyle/>
          <a:p>
            <a:r>
              <a:rPr lang="en-US" sz="1400" dirty="0">
                <a:hlinkClick r:id="rId4"/>
              </a:rPr>
              <a:t>https://kb.10xgenomics.com/hc/en-us/articles/4998628924429-Why-should-I-include-introns-for-my-single-cell-whole-transcriptome-Gene-Expression-data-analysis-</a:t>
            </a:r>
            <a:endParaRPr lang="en-US" sz="1400" dirty="0"/>
          </a:p>
        </p:txBody>
      </p:sp>
      <p:sp>
        <p:nvSpPr>
          <p:cNvPr id="6" name="TextBox 5">
            <a:extLst>
              <a:ext uri="{FF2B5EF4-FFF2-40B4-BE49-F238E27FC236}">
                <a16:creationId xmlns:a16="http://schemas.microsoft.com/office/drawing/2014/main" id="{F35404A8-B907-DE35-5B1A-47726860ACF5}"/>
              </a:ext>
            </a:extLst>
          </p:cNvPr>
          <p:cNvSpPr txBox="1"/>
          <p:nvPr/>
        </p:nvSpPr>
        <p:spPr>
          <a:xfrm>
            <a:off x="669376" y="1991303"/>
            <a:ext cx="2935952" cy="2308324"/>
          </a:xfrm>
          <a:prstGeom prst="rect">
            <a:avLst/>
          </a:prstGeom>
          <a:noFill/>
        </p:spPr>
        <p:txBody>
          <a:bodyPr wrap="square" rtlCol="0">
            <a:spAutoFit/>
          </a:bodyPr>
          <a:lstStyle/>
          <a:p>
            <a:r>
              <a:rPr lang="en-US" dirty="0">
                <a:solidFill>
                  <a:schemeClr val="accent6"/>
                </a:solidFill>
              </a:rPr>
              <a:t>Single nucleus </a:t>
            </a:r>
            <a:r>
              <a:rPr lang="en-US" dirty="0" err="1">
                <a:solidFill>
                  <a:schemeClr val="accent6"/>
                </a:solidFill>
              </a:rPr>
              <a:t>RNAseq</a:t>
            </a:r>
            <a:r>
              <a:rPr lang="en-US" dirty="0">
                <a:solidFill>
                  <a:schemeClr val="accent6"/>
                </a:solidFill>
              </a:rPr>
              <a:t>:</a:t>
            </a:r>
          </a:p>
          <a:p>
            <a:r>
              <a:rPr lang="en-US" dirty="0"/>
              <a:t>YES (duh).</a:t>
            </a:r>
          </a:p>
          <a:p>
            <a:endParaRPr lang="en-US" dirty="0"/>
          </a:p>
          <a:p>
            <a:r>
              <a:rPr lang="en-US" dirty="0">
                <a:solidFill>
                  <a:schemeClr val="accent6"/>
                </a:solidFill>
              </a:rPr>
              <a:t>Single cell </a:t>
            </a:r>
            <a:r>
              <a:rPr lang="en-US" dirty="0" err="1">
                <a:solidFill>
                  <a:schemeClr val="accent6"/>
                </a:solidFill>
              </a:rPr>
              <a:t>RNAseq</a:t>
            </a:r>
            <a:r>
              <a:rPr lang="en-US" dirty="0">
                <a:solidFill>
                  <a:schemeClr val="accent6"/>
                </a:solidFill>
              </a:rPr>
              <a:t>:</a:t>
            </a:r>
          </a:p>
          <a:p>
            <a:r>
              <a:rPr lang="en-US" dirty="0"/>
              <a:t>Debatable.</a:t>
            </a:r>
          </a:p>
          <a:p>
            <a:r>
              <a:rPr lang="en-US" dirty="0"/>
              <a:t>More UMIs, but less comparable to legacy datasets</a:t>
            </a:r>
          </a:p>
        </p:txBody>
      </p:sp>
      <p:sp>
        <p:nvSpPr>
          <p:cNvPr id="7" name="TextBox 6">
            <a:extLst>
              <a:ext uri="{FF2B5EF4-FFF2-40B4-BE49-F238E27FC236}">
                <a16:creationId xmlns:a16="http://schemas.microsoft.com/office/drawing/2014/main" id="{C96CF3C0-B8A5-9D11-F08B-6104A204C080}"/>
              </a:ext>
            </a:extLst>
          </p:cNvPr>
          <p:cNvSpPr txBox="1"/>
          <p:nvPr/>
        </p:nvSpPr>
        <p:spPr>
          <a:xfrm>
            <a:off x="662302" y="1416197"/>
            <a:ext cx="5247527" cy="369332"/>
          </a:xfrm>
          <a:prstGeom prst="rect">
            <a:avLst/>
          </a:prstGeom>
          <a:noFill/>
        </p:spPr>
        <p:txBody>
          <a:bodyPr wrap="none" rtlCol="0">
            <a:spAutoFit/>
          </a:bodyPr>
          <a:lstStyle/>
          <a:p>
            <a:r>
              <a:rPr lang="en-US" dirty="0"/>
              <a:t>Should intronic reads be counted toward UMI counts?</a:t>
            </a:r>
          </a:p>
        </p:txBody>
      </p:sp>
      <p:sp>
        <p:nvSpPr>
          <p:cNvPr id="8" name="TextBox 7">
            <a:extLst>
              <a:ext uri="{FF2B5EF4-FFF2-40B4-BE49-F238E27FC236}">
                <a16:creationId xmlns:a16="http://schemas.microsoft.com/office/drawing/2014/main" id="{2A20AD28-D201-F439-1E63-7A44F976B3DA}"/>
              </a:ext>
            </a:extLst>
          </p:cNvPr>
          <p:cNvSpPr txBox="1"/>
          <p:nvPr/>
        </p:nvSpPr>
        <p:spPr>
          <a:xfrm>
            <a:off x="669376" y="4656973"/>
            <a:ext cx="2654894" cy="1569660"/>
          </a:xfrm>
          <a:prstGeom prst="rect">
            <a:avLst/>
          </a:prstGeom>
          <a:noFill/>
        </p:spPr>
        <p:txBody>
          <a:bodyPr wrap="none" rtlCol="0">
            <a:spAutoFit/>
          </a:bodyPr>
          <a:lstStyle/>
          <a:p>
            <a:r>
              <a:rPr lang="en-US" dirty="0">
                <a:solidFill>
                  <a:schemeClr val="accent6"/>
                </a:solidFill>
              </a:rPr>
              <a:t>Default Behavior:</a:t>
            </a:r>
          </a:p>
          <a:p>
            <a:r>
              <a:rPr lang="en-US" dirty="0"/>
              <a:t>Pre-Cell Ranger 7:</a:t>
            </a:r>
          </a:p>
          <a:p>
            <a:r>
              <a:rPr lang="en-US" sz="1400" dirty="0">
                <a:latin typeface="Menlo" panose="020B0609030804020204" pitchFamily="49" charset="0"/>
                <a:ea typeface="Menlo" panose="020B0609030804020204" pitchFamily="49" charset="0"/>
                <a:cs typeface="Menlo" panose="020B0609030804020204" pitchFamily="49" charset="0"/>
              </a:rPr>
              <a:t>--include-introns=False</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dirty="0">
                <a:latin typeface="Calibri" panose="020F0502020204030204" pitchFamily="34" charset="0"/>
                <a:ea typeface="Menlo" panose="020B0609030804020204" pitchFamily="49" charset="0"/>
                <a:cs typeface="Calibri" panose="020F0502020204030204" pitchFamily="34" charset="0"/>
              </a:rPr>
              <a:t>Cell Ranger 7+</a:t>
            </a:r>
          </a:p>
          <a:p>
            <a:r>
              <a:rPr lang="en-US" sz="1400" dirty="0">
                <a:latin typeface="Menlo" panose="020B0609030804020204" pitchFamily="49" charset="0"/>
                <a:ea typeface="Menlo" panose="020B0609030804020204" pitchFamily="49" charset="0"/>
                <a:cs typeface="Menlo" panose="020B0609030804020204" pitchFamily="49" charset="0"/>
              </a:rPr>
              <a:t>--include-introns=True</a:t>
            </a:r>
          </a:p>
        </p:txBody>
      </p:sp>
    </p:spTree>
    <p:extLst>
      <p:ext uri="{BB962C8B-B14F-4D97-AF65-F5344CB8AC3E}">
        <p14:creationId xmlns:p14="http://schemas.microsoft.com/office/powerpoint/2010/main" val="3946348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0246F-3DF0-D167-935F-AD8F4565C7E7}"/>
              </a:ext>
            </a:extLst>
          </p:cNvPr>
          <p:cNvSpPr>
            <a:spLocks noGrp="1"/>
          </p:cNvSpPr>
          <p:nvPr>
            <p:ph type="title"/>
          </p:nvPr>
        </p:nvSpPr>
        <p:spPr/>
        <p:txBody>
          <a:bodyPr/>
          <a:lstStyle/>
          <a:p>
            <a:r>
              <a:rPr lang="en-US" dirty="0"/>
              <a:t>Alternative Aligners</a:t>
            </a:r>
          </a:p>
        </p:txBody>
      </p:sp>
      <p:sp>
        <p:nvSpPr>
          <p:cNvPr id="3" name="Content Placeholder 2">
            <a:extLst>
              <a:ext uri="{FF2B5EF4-FFF2-40B4-BE49-F238E27FC236}">
                <a16:creationId xmlns:a16="http://schemas.microsoft.com/office/drawing/2014/main" id="{F96BA602-1A58-5964-AED0-8C27E3E33971}"/>
              </a:ext>
            </a:extLst>
          </p:cNvPr>
          <p:cNvSpPr>
            <a:spLocks noGrp="1"/>
          </p:cNvSpPr>
          <p:nvPr>
            <p:ph idx="1"/>
          </p:nvPr>
        </p:nvSpPr>
        <p:spPr/>
        <p:txBody>
          <a:bodyPr/>
          <a:lstStyle/>
          <a:p>
            <a:r>
              <a:rPr lang="en-US" dirty="0" err="1">
                <a:solidFill>
                  <a:schemeClr val="accent6"/>
                </a:solidFill>
              </a:rPr>
              <a:t>STARsolo</a:t>
            </a:r>
            <a:r>
              <a:rPr lang="en-US" dirty="0"/>
              <a:t>: </a:t>
            </a:r>
            <a:r>
              <a:rPr lang="en-US" dirty="0">
                <a:hlinkClick r:id="rId2"/>
              </a:rPr>
              <a:t>https://github.com/alexdobin/STAR/</a:t>
            </a:r>
            <a:endParaRPr lang="en-US" dirty="0"/>
          </a:p>
          <a:p>
            <a:pPr lvl="1"/>
            <a:r>
              <a:rPr lang="en-US" dirty="0" err="1">
                <a:solidFill>
                  <a:schemeClr val="accent6"/>
                </a:solidFill>
              </a:rPr>
              <a:t>scumi</a:t>
            </a:r>
            <a:r>
              <a:rPr lang="en-US" dirty="0"/>
              <a:t>: </a:t>
            </a:r>
            <a:r>
              <a:rPr lang="en-US" dirty="0">
                <a:hlinkClick r:id="rId3"/>
              </a:rPr>
              <a:t>https://bitbucket.org/jerry00/scumi-dev/src/master/</a:t>
            </a:r>
            <a:endParaRPr lang="en-US" dirty="0"/>
          </a:p>
          <a:p>
            <a:pPr lvl="1"/>
            <a:endParaRPr lang="en-US" dirty="0">
              <a:solidFill>
                <a:schemeClr val="accent6"/>
              </a:solidFill>
            </a:endParaRPr>
          </a:p>
          <a:p>
            <a:r>
              <a:rPr lang="en-US" dirty="0" err="1">
                <a:solidFill>
                  <a:schemeClr val="accent6"/>
                </a:solidFill>
              </a:rPr>
              <a:t>kallisto</a:t>
            </a:r>
            <a:r>
              <a:rPr lang="en-US" dirty="0"/>
              <a:t> </a:t>
            </a:r>
            <a:r>
              <a:rPr lang="en-US" dirty="0" err="1">
                <a:solidFill>
                  <a:schemeClr val="accent6"/>
                </a:solidFill>
              </a:rPr>
              <a:t>bustools</a:t>
            </a:r>
            <a:r>
              <a:rPr lang="en-US" dirty="0"/>
              <a:t>: </a:t>
            </a:r>
            <a:r>
              <a:rPr lang="en-US" dirty="0">
                <a:hlinkClick r:id="rId4"/>
              </a:rPr>
              <a:t>https://www.kallistobus.tools/</a:t>
            </a:r>
            <a:endParaRPr lang="en-US" dirty="0"/>
          </a:p>
          <a:p>
            <a:pPr lvl="1"/>
            <a:r>
              <a:rPr lang="en-US" dirty="0"/>
              <a:t>Pseudoalignment</a:t>
            </a:r>
          </a:p>
          <a:p>
            <a:pPr marL="457200" lvl="1" indent="0">
              <a:buNone/>
            </a:pPr>
            <a:endParaRPr lang="en-US" dirty="0"/>
          </a:p>
          <a:p>
            <a:r>
              <a:rPr lang="en-US" dirty="0">
                <a:solidFill>
                  <a:schemeClr val="accent6"/>
                </a:solidFill>
              </a:rPr>
              <a:t>Alevin (salmon)</a:t>
            </a:r>
            <a:r>
              <a:rPr lang="en-US" dirty="0"/>
              <a:t> </a:t>
            </a:r>
            <a:r>
              <a:rPr lang="en-US" dirty="0">
                <a:hlinkClick r:id="rId5"/>
              </a:rPr>
              <a:t>https://salmon.readthedocs.io/en/latest/alevin.html</a:t>
            </a:r>
            <a:endParaRPr lang="en-US" dirty="0"/>
          </a:p>
          <a:p>
            <a:r>
              <a:rPr lang="en-US" dirty="0">
                <a:solidFill>
                  <a:schemeClr val="accent6"/>
                </a:solidFill>
              </a:rPr>
              <a:t>Alevin-fry</a:t>
            </a:r>
            <a:r>
              <a:rPr lang="en-US" dirty="0"/>
              <a:t> </a:t>
            </a:r>
            <a:r>
              <a:rPr lang="en-US" dirty="0">
                <a:hlinkClick r:id="rId6"/>
              </a:rPr>
              <a:t>https://github.com/COMBINE-lab/alevin-fry</a:t>
            </a:r>
            <a:endParaRPr lang="en-US" dirty="0"/>
          </a:p>
        </p:txBody>
      </p:sp>
    </p:spTree>
    <p:extLst>
      <p:ext uri="{BB962C8B-B14F-4D97-AF65-F5344CB8AC3E}">
        <p14:creationId xmlns:p14="http://schemas.microsoft.com/office/powerpoint/2010/main" val="103772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1524000" y="5994400"/>
            <a:ext cx="7677150" cy="863600"/>
          </a:xfrm>
          <a:prstGeom prst="rect">
            <a:avLst/>
          </a:prstGeom>
          <a:no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000" i="1">
                <a:solidFill>
                  <a:srgbClr val="333333"/>
                </a:solidFill>
              </a:rPr>
              <a:t>Gigascience</a:t>
            </a:r>
            <a:r>
              <a:rPr lang="en-US" altLang="en-US" sz="1000">
                <a:solidFill>
                  <a:srgbClr val="333333"/>
                </a:solidFill>
              </a:rPr>
              <a:t>, Volume 11, , 2022, giac001, </a:t>
            </a:r>
            <a:r>
              <a:rPr lang="en-US" altLang="en-US" sz="1000">
                <a:solidFill>
                  <a:srgbClr val="333333"/>
                </a:solidFill>
                <a:hlinkClick r:id="rId3"/>
              </a:rPr>
              <a:t>https://doi.org/10.1093/gigascience/giac001</a:t>
            </a:r>
            <a:endParaRPr lang="en-US" altLang="en-US" sz="1000">
              <a:solidFill>
                <a:srgbClr val="333333"/>
              </a:solidFill>
            </a:endParaRPr>
          </a:p>
          <a:p>
            <a:pPr marL="0" indent="0" eaLnBrk="1" hangingPunct="1">
              <a:spcBef>
                <a:spcPct val="0"/>
              </a:spcBef>
              <a:spcAft>
                <a:spcPts val="600"/>
              </a:spcAft>
              <a:buNone/>
            </a:pPr>
            <a:r>
              <a:rPr lang="en-US" altLang="en-US" sz="800">
                <a:solidFill>
                  <a:srgbClr val="2A2A2A"/>
                </a:solidFill>
              </a:rPr>
              <a:t>The content of this slide may be subject to copyright: please see the slide notes for details.</a:t>
            </a:r>
            <a:endParaRPr lang="en-US" altLang="en-US" sz="800">
              <a:solidFill>
                <a:srgbClr val="333333"/>
              </a:solidFill>
            </a:endParaRPr>
          </a:p>
        </p:txBody>
      </p:sp>
      <p:pic>
        <p:nvPicPr>
          <p:cNvPr id="5124" name="Picture 4" descr="Oxford University Press"/>
          <p:cNvPicPr>
            <a:picLocks noChangeAspect="1"/>
          </p:cNvPicPr>
          <p:nvPr/>
        </p:nvPicPr>
        <p:blipFill>
          <a:blip r:embed="rId4"/>
          <a:stretch>
            <a:fillRect/>
          </a:stretch>
        </p:blipFill>
        <p:spPr>
          <a:xfrm>
            <a:off x="9428162" y="6294439"/>
            <a:ext cx="1058862" cy="244475"/>
          </a:xfrm>
          <a:prstGeom prst="rect">
            <a:avLst/>
          </a:prstGeom>
          <a:noFill/>
          <a:ln>
            <a:noFill/>
            <a:miter lim="800000"/>
          </a:ln>
        </p:spPr>
      </p:pic>
      <p:pic>
        <p:nvPicPr>
          <p:cNvPr id="5125" name="New picture"/>
          <p:cNvPicPr/>
          <p:nvPr/>
        </p:nvPicPr>
        <p:blipFill>
          <a:blip r:embed="rId5"/>
          <a:stretch>
            <a:fillRect/>
          </a:stretch>
        </p:blipFill>
        <p:spPr>
          <a:xfrm>
            <a:off x="2794000" y="270017"/>
            <a:ext cx="6230460" cy="558468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CD409-2D5A-E340-AFC2-5DA74915E967}"/>
              </a:ext>
            </a:extLst>
          </p:cNvPr>
          <p:cNvSpPr>
            <a:spLocks noGrp="1"/>
          </p:cNvSpPr>
          <p:nvPr>
            <p:ph type="title"/>
          </p:nvPr>
        </p:nvSpPr>
        <p:spPr>
          <a:xfrm>
            <a:off x="838200" y="183677"/>
            <a:ext cx="10515600" cy="1325563"/>
          </a:xfrm>
        </p:spPr>
        <p:txBody>
          <a:bodyPr/>
          <a:lstStyle/>
          <a:p>
            <a:r>
              <a:rPr lang="en-US" dirty="0"/>
              <a:t>Custom Genomes w/ </a:t>
            </a:r>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cellranger</a:t>
            </a:r>
            <a:r>
              <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mkref</a:t>
            </a:r>
            <a:endParaRPr lang="en-US" dirty="0">
              <a:solidFill>
                <a:schemeClr val="accent6"/>
              </a:solidFill>
              <a:latin typeface="Menlo" panose="020B0609030804020204" pitchFamily="49" charset="0"/>
              <a:ea typeface="Menlo" panose="020B0609030804020204" pitchFamily="49" charset="0"/>
              <a:cs typeface="Menlo" panose="020B0609030804020204" pitchFamily="49" charset="0"/>
            </a:endParaRPr>
          </a:p>
        </p:txBody>
      </p:sp>
      <p:sp>
        <p:nvSpPr>
          <p:cNvPr id="3" name="Content Placeholder 2">
            <a:extLst>
              <a:ext uri="{FF2B5EF4-FFF2-40B4-BE49-F238E27FC236}">
                <a16:creationId xmlns:a16="http://schemas.microsoft.com/office/drawing/2014/main" id="{781BF6DD-CDD0-9C40-90B7-E1EA1AC5A9A3}"/>
              </a:ext>
            </a:extLst>
          </p:cNvPr>
          <p:cNvSpPr>
            <a:spLocks noGrp="1"/>
          </p:cNvSpPr>
          <p:nvPr>
            <p:ph idx="1"/>
          </p:nvPr>
        </p:nvSpPr>
        <p:spPr>
          <a:xfrm>
            <a:off x="922564" y="1702527"/>
            <a:ext cx="7886700" cy="4713923"/>
          </a:xfrm>
        </p:spPr>
        <p:txBody>
          <a:bodyPr>
            <a:normAutofit fontScale="92500" lnSpcReduction="10000"/>
          </a:bodyPr>
          <a:lstStyle/>
          <a:p>
            <a:r>
              <a:rPr lang="en-US" sz="2400" dirty="0">
                <a:solidFill>
                  <a:srgbClr val="6AA244"/>
                </a:solidFill>
              </a:rPr>
              <a:t>10X Provides Prebuilt references for:</a:t>
            </a:r>
          </a:p>
          <a:p>
            <a:pPr lvl="1"/>
            <a:r>
              <a:rPr lang="en-US" sz="1800" dirty="0"/>
              <a:t>Human (hg19 and GRCh38)</a:t>
            </a:r>
          </a:p>
          <a:p>
            <a:pPr lvl="1"/>
            <a:r>
              <a:rPr lang="en-US" sz="1800" dirty="0"/>
              <a:t>Mouse (mm9 and mm10)</a:t>
            </a:r>
          </a:p>
          <a:p>
            <a:pPr marL="457200" lvl="1" indent="0">
              <a:buNone/>
            </a:pPr>
            <a:endParaRPr lang="en-US" sz="1800" dirty="0"/>
          </a:p>
          <a:p>
            <a:r>
              <a:rPr lang="en-US" sz="2400" dirty="0">
                <a:solidFill>
                  <a:srgbClr val="6AA244"/>
                </a:solidFill>
              </a:rPr>
              <a:t>Why do I need a new reference genome?</a:t>
            </a:r>
          </a:p>
          <a:p>
            <a:pPr lvl="1"/>
            <a:r>
              <a:rPr lang="en-US" sz="1800" dirty="0"/>
              <a:t>Expanded annotations (</a:t>
            </a:r>
            <a:r>
              <a:rPr lang="en-US" sz="1800" dirty="0" err="1"/>
              <a:t>eg.</a:t>
            </a:r>
            <a:r>
              <a:rPr lang="en-US" sz="1800" dirty="0"/>
              <a:t> GENCODE, ncRNAs, etc.)</a:t>
            </a:r>
          </a:p>
          <a:p>
            <a:pPr lvl="1"/>
            <a:r>
              <a:rPr lang="en-US" sz="1800" dirty="0"/>
              <a:t>Additional species (</a:t>
            </a:r>
            <a:r>
              <a:rPr lang="en-US" sz="1800" dirty="0" err="1"/>
              <a:t>eg.</a:t>
            </a:r>
            <a:r>
              <a:rPr lang="en-US" sz="1800" dirty="0"/>
              <a:t> Maize)</a:t>
            </a:r>
          </a:p>
          <a:p>
            <a:pPr lvl="1"/>
            <a:r>
              <a:rPr lang="en-US" sz="1800" dirty="0"/>
              <a:t>Monitoring custom transgenes </a:t>
            </a:r>
          </a:p>
          <a:p>
            <a:pPr lvl="1"/>
            <a:r>
              <a:rPr lang="en-US" sz="1800" dirty="0"/>
              <a:t>Viruses, pathogens</a:t>
            </a:r>
          </a:p>
          <a:p>
            <a:pPr lvl="1"/>
            <a:r>
              <a:rPr lang="en-US" sz="1800" dirty="0"/>
              <a:t>known rearrangements, model specific genomes</a:t>
            </a:r>
          </a:p>
          <a:p>
            <a:pPr lvl="1"/>
            <a:r>
              <a:rPr lang="en-US" sz="1800" dirty="0"/>
              <a:t>unconventional gene annotations</a:t>
            </a:r>
          </a:p>
          <a:p>
            <a:pPr marL="0" indent="0">
              <a:buNone/>
            </a:pPr>
            <a:endParaRPr lang="en-US" sz="2400" dirty="0"/>
          </a:p>
          <a:p>
            <a:r>
              <a:rPr lang="en-US" sz="2400" dirty="0">
                <a:solidFill>
                  <a:srgbClr val="6AA244"/>
                </a:solidFill>
              </a:rPr>
              <a:t>What do I need?:</a:t>
            </a:r>
          </a:p>
          <a:p>
            <a:pPr lvl="1"/>
            <a:r>
              <a:rPr lang="en-US" sz="1800" dirty="0"/>
              <a:t>Genome FASTA file</a:t>
            </a:r>
          </a:p>
          <a:p>
            <a:pPr lvl="1"/>
            <a:r>
              <a:rPr lang="en-US" sz="1800" dirty="0"/>
              <a:t>GTF file containing feature coordinates</a:t>
            </a:r>
          </a:p>
        </p:txBody>
      </p:sp>
      <p:pic>
        <p:nvPicPr>
          <p:cNvPr id="5" name="Picture 4">
            <a:extLst>
              <a:ext uri="{FF2B5EF4-FFF2-40B4-BE49-F238E27FC236}">
                <a16:creationId xmlns:a16="http://schemas.microsoft.com/office/drawing/2014/main" id="{0E4C2BC3-188F-8049-A8A1-7CAD0E7E25D8}"/>
              </a:ext>
            </a:extLst>
          </p:cNvPr>
          <p:cNvPicPr>
            <a:picLocks noChangeAspect="1"/>
          </p:cNvPicPr>
          <p:nvPr/>
        </p:nvPicPr>
        <p:blipFill rotWithShape="1">
          <a:blip r:embed="rId2"/>
          <a:srcRect l="50821"/>
          <a:stretch/>
        </p:blipFill>
        <p:spPr>
          <a:xfrm>
            <a:off x="8478480" y="4347473"/>
            <a:ext cx="2148699" cy="1903554"/>
          </a:xfrm>
          <a:prstGeom prst="rect">
            <a:avLst/>
          </a:prstGeom>
        </p:spPr>
      </p:pic>
      <p:grpSp>
        <p:nvGrpSpPr>
          <p:cNvPr id="7" name="Group 6">
            <a:extLst>
              <a:ext uri="{FF2B5EF4-FFF2-40B4-BE49-F238E27FC236}">
                <a16:creationId xmlns:a16="http://schemas.microsoft.com/office/drawing/2014/main" id="{205A39B0-C7DD-E14B-89A0-12D1C9F1BEF3}"/>
              </a:ext>
            </a:extLst>
          </p:cNvPr>
          <p:cNvGrpSpPr/>
          <p:nvPr/>
        </p:nvGrpSpPr>
        <p:grpSpPr>
          <a:xfrm>
            <a:off x="6096000" y="4347473"/>
            <a:ext cx="2220408" cy="1987393"/>
            <a:chOff x="6288806" y="1407940"/>
            <a:chExt cx="2692067" cy="2409556"/>
          </a:xfrm>
        </p:grpSpPr>
        <p:pic>
          <p:nvPicPr>
            <p:cNvPr id="4" name="Picture 3">
              <a:extLst>
                <a:ext uri="{FF2B5EF4-FFF2-40B4-BE49-F238E27FC236}">
                  <a16:creationId xmlns:a16="http://schemas.microsoft.com/office/drawing/2014/main" id="{1FED870A-80A7-5048-97F2-A3CFA16515CD}"/>
                </a:ext>
              </a:extLst>
            </p:cNvPr>
            <p:cNvPicPr>
              <a:picLocks noChangeAspect="1"/>
            </p:cNvPicPr>
            <p:nvPr/>
          </p:nvPicPr>
          <p:blipFill rotWithShape="1">
            <a:blip r:embed="rId2"/>
            <a:srcRect r="49179"/>
            <a:stretch/>
          </p:blipFill>
          <p:spPr>
            <a:xfrm>
              <a:off x="6288806" y="1509590"/>
              <a:ext cx="2692067" cy="2307906"/>
            </a:xfrm>
            <a:prstGeom prst="rect">
              <a:avLst/>
            </a:prstGeom>
          </p:spPr>
        </p:pic>
        <p:sp>
          <p:nvSpPr>
            <p:cNvPr id="6" name="TextBox 5">
              <a:extLst>
                <a:ext uri="{FF2B5EF4-FFF2-40B4-BE49-F238E27FC236}">
                  <a16:creationId xmlns:a16="http://schemas.microsoft.com/office/drawing/2014/main" id="{E0B75E56-81F4-9F4C-AD8D-C0ED0D986E9A}"/>
                </a:ext>
              </a:extLst>
            </p:cNvPr>
            <p:cNvSpPr txBox="1"/>
            <p:nvPr/>
          </p:nvSpPr>
          <p:spPr>
            <a:xfrm>
              <a:off x="6363292" y="1407940"/>
              <a:ext cx="2152058" cy="335839"/>
            </a:xfrm>
            <a:prstGeom prst="rect">
              <a:avLst/>
            </a:prstGeom>
            <a:solidFill>
              <a:schemeClr val="bg1"/>
            </a:solidFill>
          </p:spPr>
          <p:txBody>
            <a:bodyPr wrap="square" rtlCol="0">
              <a:spAutoFit/>
            </a:bodyPr>
            <a:lstStyle/>
            <a:p>
              <a:pPr algn="ctr"/>
              <a:r>
                <a:rPr lang="en-US" sz="1200" dirty="0" err="1"/>
                <a:t>mVenus</a:t>
              </a:r>
              <a:r>
                <a:rPr lang="en-US" sz="1200" dirty="0"/>
                <a:t> fusion transgene</a:t>
              </a:r>
            </a:p>
          </p:txBody>
        </p:sp>
      </p:grpSp>
      <p:pic>
        <p:nvPicPr>
          <p:cNvPr id="8" name="Picture 7">
            <a:extLst>
              <a:ext uri="{FF2B5EF4-FFF2-40B4-BE49-F238E27FC236}">
                <a16:creationId xmlns:a16="http://schemas.microsoft.com/office/drawing/2014/main" id="{0B93E536-AB7D-374C-BBA3-81AD49688843}"/>
              </a:ext>
            </a:extLst>
          </p:cNvPr>
          <p:cNvPicPr>
            <a:picLocks noChangeAspect="1"/>
          </p:cNvPicPr>
          <p:nvPr/>
        </p:nvPicPr>
        <p:blipFill>
          <a:blip r:embed="rId3"/>
          <a:stretch>
            <a:fillRect/>
          </a:stretch>
        </p:blipFill>
        <p:spPr>
          <a:xfrm>
            <a:off x="7368276" y="2098147"/>
            <a:ext cx="2220408" cy="1782704"/>
          </a:xfrm>
          <a:prstGeom prst="rect">
            <a:avLst/>
          </a:prstGeom>
        </p:spPr>
      </p:pic>
      <p:sp>
        <p:nvSpPr>
          <p:cNvPr id="10" name="TextBox 9">
            <a:extLst>
              <a:ext uri="{FF2B5EF4-FFF2-40B4-BE49-F238E27FC236}">
                <a16:creationId xmlns:a16="http://schemas.microsoft.com/office/drawing/2014/main" id="{FAB1C12D-A4C9-A21C-7E77-14C2777655A7}"/>
              </a:ext>
            </a:extLst>
          </p:cNvPr>
          <p:cNvSpPr txBox="1"/>
          <p:nvPr/>
        </p:nvSpPr>
        <p:spPr>
          <a:xfrm>
            <a:off x="2115096" y="1152064"/>
            <a:ext cx="8403771" cy="307777"/>
          </a:xfrm>
          <a:prstGeom prst="rect">
            <a:avLst/>
          </a:prstGeom>
          <a:noFill/>
        </p:spPr>
        <p:txBody>
          <a:bodyPr wrap="square">
            <a:spAutoFit/>
          </a:bodyPr>
          <a:lstStyle/>
          <a:p>
            <a:r>
              <a:rPr lang="en-US" sz="1400" dirty="0">
                <a:hlinkClick r:id="rId4"/>
              </a:rPr>
              <a:t>https://support.10xgenomics.com/single-cell-gene-expression/software/pipelines/latest/advanced/references</a:t>
            </a:r>
            <a:endParaRPr lang="en-US" sz="1400" dirty="0"/>
          </a:p>
        </p:txBody>
      </p:sp>
    </p:spTree>
    <p:extLst>
      <p:ext uri="{BB962C8B-B14F-4D97-AF65-F5344CB8AC3E}">
        <p14:creationId xmlns:p14="http://schemas.microsoft.com/office/powerpoint/2010/main" val="1377908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41CE167-E3A6-5CF1-C637-741E43DA89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16"/>
          <a:stretch/>
        </p:blipFill>
        <p:spPr bwMode="auto">
          <a:xfrm>
            <a:off x="454253" y="852988"/>
            <a:ext cx="4400778" cy="54498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13BA02D-CFDE-0BED-2E77-7465CD39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257"/>
          <a:stretch/>
        </p:blipFill>
        <p:spPr bwMode="auto">
          <a:xfrm>
            <a:off x="5820909" y="1517493"/>
            <a:ext cx="4400778" cy="2526078"/>
          </a:xfrm>
          <a:prstGeom prst="rect">
            <a:avLst/>
          </a:prstGeom>
          <a:noFill/>
          <a:extLst>
            <a:ext uri="{909E8E84-426E-40DD-AFC4-6F175D3DCCD1}">
              <a14:hiddenFill xmlns:a14="http://schemas.microsoft.com/office/drawing/2010/main">
                <a:solidFill>
                  <a:srgbClr val="FFFFFF"/>
                </a:solidFill>
              </a14:hiddenFill>
            </a:ext>
          </a:extLst>
        </p:spPr>
      </p:pic>
      <p:sp>
        <p:nvSpPr>
          <p:cNvPr id="5" name="U-Turn Arrow 4">
            <a:extLst>
              <a:ext uri="{FF2B5EF4-FFF2-40B4-BE49-F238E27FC236}">
                <a16:creationId xmlns:a16="http://schemas.microsoft.com/office/drawing/2014/main" id="{9F7D6294-DC06-EB50-0EFB-AD0BD8D62E57}"/>
              </a:ext>
            </a:extLst>
          </p:cNvPr>
          <p:cNvSpPr/>
          <p:nvPr/>
        </p:nvSpPr>
        <p:spPr>
          <a:xfrm>
            <a:off x="5412901" y="1203772"/>
            <a:ext cx="1991674" cy="5099055"/>
          </a:xfrm>
          <a:prstGeom prst="uturnArrow">
            <a:avLst>
              <a:gd name="adj1" fmla="val 6250"/>
              <a:gd name="adj2" fmla="val 8102"/>
              <a:gd name="adj3" fmla="val 11284"/>
              <a:gd name="adj4" fmla="val 27315"/>
              <a:gd name="adj5" fmla="val 100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4F422A5-1E8D-9D1C-A604-50D82D598152}"/>
              </a:ext>
            </a:extLst>
          </p:cNvPr>
          <p:cNvSpPr txBox="1"/>
          <p:nvPr/>
        </p:nvSpPr>
        <p:spPr>
          <a:xfrm>
            <a:off x="1734144" y="111352"/>
            <a:ext cx="6241773" cy="584775"/>
          </a:xfrm>
          <a:prstGeom prst="rect">
            <a:avLst/>
          </a:prstGeom>
          <a:noFill/>
        </p:spPr>
        <p:txBody>
          <a:bodyPr wrap="none" rtlCol="0">
            <a:spAutoFit/>
          </a:bodyPr>
          <a:lstStyle/>
          <a:p>
            <a:r>
              <a:rPr lang="en-US" sz="3200" dirty="0"/>
              <a:t>Overview of </a:t>
            </a:r>
            <a:r>
              <a:rPr lang="en-US" sz="3200" dirty="0" err="1">
                <a:latin typeface="Menlo" panose="020B0609030804020204" pitchFamily="49" charset="0"/>
                <a:ea typeface="Menlo" panose="020B0609030804020204" pitchFamily="49" charset="0"/>
                <a:cs typeface="Menlo" panose="020B0609030804020204" pitchFamily="49" charset="0"/>
              </a:rPr>
              <a:t>cellranger</a:t>
            </a:r>
            <a:r>
              <a:rPr lang="en-US" sz="3200" dirty="0">
                <a:latin typeface="Menlo" panose="020B0609030804020204" pitchFamily="49" charset="0"/>
                <a:ea typeface="Menlo" panose="020B0609030804020204" pitchFamily="49" charset="0"/>
                <a:cs typeface="Menlo" panose="020B0609030804020204" pitchFamily="49" charset="0"/>
              </a:rPr>
              <a:t> </a:t>
            </a:r>
            <a:r>
              <a:rPr lang="en-US" sz="3200" dirty="0">
                <a:solidFill>
                  <a:schemeClr val="accent6"/>
                </a:solidFill>
                <a:latin typeface="Menlo" panose="020B0609030804020204" pitchFamily="49" charset="0"/>
                <a:ea typeface="Menlo" panose="020B0609030804020204" pitchFamily="49" charset="0"/>
                <a:cs typeface="Menlo" panose="020B0609030804020204" pitchFamily="49" charset="0"/>
              </a:rPr>
              <a:t>count</a:t>
            </a:r>
          </a:p>
        </p:txBody>
      </p:sp>
      <p:sp>
        <p:nvSpPr>
          <p:cNvPr id="7" name="U-Turn Arrow 6">
            <a:extLst>
              <a:ext uri="{FF2B5EF4-FFF2-40B4-BE49-F238E27FC236}">
                <a16:creationId xmlns:a16="http://schemas.microsoft.com/office/drawing/2014/main" id="{CEA194F3-F0C5-4D40-8ABC-5A45D6715ED3}"/>
              </a:ext>
            </a:extLst>
          </p:cNvPr>
          <p:cNvSpPr/>
          <p:nvPr/>
        </p:nvSpPr>
        <p:spPr>
          <a:xfrm flipV="1">
            <a:off x="1850569" y="6196348"/>
            <a:ext cx="3733801" cy="534161"/>
          </a:xfrm>
          <a:prstGeom prst="uturnArrow">
            <a:avLst>
              <a:gd name="adj1" fmla="val 20515"/>
              <a:gd name="adj2" fmla="val 18291"/>
              <a:gd name="adj3" fmla="val 11284"/>
              <a:gd name="adj4" fmla="val 27315"/>
              <a:gd name="adj5" fmla="val 562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wn Arrow 7">
            <a:extLst>
              <a:ext uri="{FF2B5EF4-FFF2-40B4-BE49-F238E27FC236}">
                <a16:creationId xmlns:a16="http://schemas.microsoft.com/office/drawing/2014/main" id="{0C9A839B-E9B9-2C12-93B3-F082DEE069ED}"/>
              </a:ext>
            </a:extLst>
          </p:cNvPr>
          <p:cNvSpPr/>
          <p:nvPr/>
        </p:nvSpPr>
        <p:spPr>
          <a:xfrm>
            <a:off x="8414656" y="4194791"/>
            <a:ext cx="484632" cy="670146"/>
          </a:xfrm>
          <a:prstGeom prst="downArrow">
            <a:avLst/>
          </a:prstGeom>
          <a:solidFill>
            <a:srgbClr val="003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C72D6C6-B887-6036-D12A-013976639760}"/>
              </a:ext>
            </a:extLst>
          </p:cNvPr>
          <p:cNvSpPr txBox="1"/>
          <p:nvPr/>
        </p:nvSpPr>
        <p:spPr>
          <a:xfrm>
            <a:off x="7247355" y="4971175"/>
            <a:ext cx="2819233" cy="461665"/>
          </a:xfrm>
          <a:prstGeom prst="rect">
            <a:avLst/>
          </a:prstGeom>
          <a:noFill/>
        </p:spPr>
        <p:txBody>
          <a:bodyPr wrap="none" rtlCol="0">
            <a:spAutoFit/>
          </a:bodyPr>
          <a:lstStyle/>
          <a:p>
            <a:r>
              <a:rPr lang="en-US" sz="2400" dirty="0"/>
              <a:t>“Secondary Analysis”</a:t>
            </a:r>
          </a:p>
        </p:txBody>
      </p:sp>
      <p:sp>
        <p:nvSpPr>
          <p:cNvPr id="10" name="TextBox 9">
            <a:extLst>
              <a:ext uri="{FF2B5EF4-FFF2-40B4-BE49-F238E27FC236}">
                <a16:creationId xmlns:a16="http://schemas.microsoft.com/office/drawing/2014/main" id="{63C55912-50AB-345E-90FD-02654127C542}"/>
              </a:ext>
            </a:extLst>
          </p:cNvPr>
          <p:cNvSpPr txBox="1"/>
          <p:nvPr/>
        </p:nvSpPr>
        <p:spPr>
          <a:xfrm>
            <a:off x="6816188" y="5474632"/>
            <a:ext cx="3969420" cy="369332"/>
          </a:xfrm>
          <a:prstGeom prst="rect">
            <a:avLst/>
          </a:prstGeom>
          <a:noFill/>
        </p:spPr>
        <p:txBody>
          <a:bodyPr wrap="none" rtlCol="0">
            <a:spAutoFit/>
          </a:bodyPr>
          <a:lstStyle/>
          <a:p>
            <a:r>
              <a:rPr lang="en-US" dirty="0"/>
              <a:t>Dimensionality reduction, clustering, </a:t>
            </a:r>
            <a:r>
              <a:rPr lang="en-US" dirty="0" err="1"/>
              <a:t>etc</a:t>
            </a:r>
            <a:endParaRPr lang="en-US" dirty="0"/>
          </a:p>
        </p:txBody>
      </p:sp>
    </p:spTree>
    <p:extLst>
      <p:ext uri="{BB962C8B-B14F-4D97-AF65-F5344CB8AC3E}">
        <p14:creationId xmlns:p14="http://schemas.microsoft.com/office/powerpoint/2010/main" val="421098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6C3211-FCC5-E1F7-1199-128BBE579826}"/>
              </a:ext>
            </a:extLst>
          </p:cNvPr>
          <p:cNvSpPr txBox="1"/>
          <p:nvPr/>
        </p:nvSpPr>
        <p:spPr>
          <a:xfrm>
            <a:off x="1324916" y="287772"/>
            <a:ext cx="3509166" cy="523220"/>
          </a:xfrm>
          <a:prstGeom prst="rect">
            <a:avLst/>
          </a:prstGeom>
          <a:noFill/>
        </p:spPr>
        <p:txBody>
          <a:bodyPr wrap="none" rtlCol="0">
            <a:spAutoFit/>
          </a:bodyPr>
          <a:lstStyle/>
          <a:p>
            <a:r>
              <a:rPr lang="en-US" sz="2800" dirty="0"/>
              <a:t>Mapping and Counting</a:t>
            </a:r>
          </a:p>
        </p:txBody>
      </p:sp>
      <p:grpSp>
        <p:nvGrpSpPr>
          <p:cNvPr id="37" name="Group 36">
            <a:extLst>
              <a:ext uri="{FF2B5EF4-FFF2-40B4-BE49-F238E27FC236}">
                <a16:creationId xmlns:a16="http://schemas.microsoft.com/office/drawing/2014/main" id="{4593FAB6-9F79-940B-03BD-578C3FECBF23}"/>
              </a:ext>
            </a:extLst>
          </p:cNvPr>
          <p:cNvGrpSpPr/>
          <p:nvPr/>
        </p:nvGrpSpPr>
        <p:grpSpPr>
          <a:xfrm>
            <a:off x="1143745" y="994780"/>
            <a:ext cx="6119409" cy="4413092"/>
            <a:chOff x="749298" y="1282700"/>
            <a:chExt cx="6119409" cy="4413092"/>
          </a:xfrm>
        </p:grpSpPr>
        <p:grpSp>
          <p:nvGrpSpPr>
            <p:cNvPr id="36" name="Group 35">
              <a:extLst>
                <a:ext uri="{FF2B5EF4-FFF2-40B4-BE49-F238E27FC236}">
                  <a16:creationId xmlns:a16="http://schemas.microsoft.com/office/drawing/2014/main" id="{0ECE19DF-883B-3F8A-F138-834A7118C643}"/>
                </a:ext>
              </a:extLst>
            </p:cNvPr>
            <p:cNvGrpSpPr/>
            <p:nvPr/>
          </p:nvGrpSpPr>
          <p:grpSpPr>
            <a:xfrm>
              <a:off x="749298" y="1282700"/>
              <a:ext cx="5433609" cy="4413092"/>
              <a:chOff x="749298" y="1282700"/>
              <a:chExt cx="5433609" cy="4413092"/>
            </a:xfrm>
          </p:grpSpPr>
          <p:sp>
            <p:nvSpPr>
              <p:cNvPr id="6" name="TextBox 5">
                <a:extLst>
                  <a:ext uri="{FF2B5EF4-FFF2-40B4-BE49-F238E27FC236}">
                    <a16:creationId xmlns:a16="http://schemas.microsoft.com/office/drawing/2014/main" id="{A8954F82-5ED9-4202-7797-2A1806F2C215}"/>
                  </a:ext>
                </a:extLst>
              </p:cNvPr>
              <p:cNvSpPr txBox="1"/>
              <p:nvPr/>
            </p:nvSpPr>
            <p:spPr>
              <a:xfrm>
                <a:off x="749300" y="1282700"/>
                <a:ext cx="3871509" cy="369332"/>
              </a:xfrm>
              <a:prstGeom prst="rect">
                <a:avLst/>
              </a:prstGeom>
              <a:noFill/>
              <a:ln>
                <a:solidFill>
                  <a:schemeClr val="tx1"/>
                </a:solidFill>
              </a:ln>
            </p:spPr>
            <p:txBody>
              <a:bodyPr wrap="none" rtlCol="0">
                <a:spAutoFit/>
              </a:bodyPr>
              <a:lstStyle/>
              <a:p>
                <a:pPr algn="ctr"/>
                <a:r>
                  <a:rPr lang="en-US" dirty="0"/>
                  <a:t>Extract Cell Barcode, UMI, Feature read</a:t>
                </a:r>
              </a:p>
            </p:txBody>
          </p:sp>
          <p:sp>
            <p:nvSpPr>
              <p:cNvPr id="7" name="TextBox 6">
                <a:extLst>
                  <a:ext uri="{FF2B5EF4-FFF2-40B4-BE49-F238E27FC236}">
                    <a16:creationId xmlns:a16="http://schemas.microsoft.com/office/drawing/2014/main" id="{A02A3B8B-A2B0-449B-9151-712F33462AEB}"/>
                  </a:ext>
                </a:extLst>
              </p:cNvPr>
              <p:cNvSpPr txBox="1"/>
              <p:nvPr/>
            </p:nvSpPr>
            <p:spPr>
              <a:xfrm>
                <a:off x="749299" y="1788170"/>
                <a:ext cx="3871509" cy="369332"/>
              </a:xfrm>
              <a:prstGeom prst="rect">
                <a:avLst/>
              </a:prstGeom>
              <a:noFill/>
              <a:ln>
                <a:solidFill>
                  <a:schemeClr val="tx1"/>
                </a:solidFill>
              </a:ln>
            </p:spPr>
            <p:txBody>
              <a:bodyPr wrap="square" rtlCol="0">
                <a:spAutoFit/>
              </a:bodyPr>
              <a:lstStyle/>
              <a:p>
                <a:pPr algn="ctr"/>
                <a:r>
                  <a:rPr lang="en-US" dirty="0"/>
                  <a:t>Correct Cell Barcodes</a:t>
                </a:r>
              </a:p>
            </p:txBody>
          </p:sp>
          <p:sp>
            <p:nvSpPr>
              <p:cNvPr id="8" name="TextBox 7">
                <a:extLst>
                  <a:ext uri="{FF2B5EF4-FFF2-40B4-BE49-F238E27FC236}">
                    <a16:creationId xmlns:a16="http://schemas.microsoft.com/office/drawing/2014/main" id="{701A943B-6E6A-CCC2-FE04-A5DAAF300AED}"/>
                  </a:ext>
                </a:extLst>
              </p:cNvPr>
              <p:cNvSpPr txBox="1"/>
              <p:nvPr/>
            </p:nvSpPr>
            <p:spPr>
              <a:xfrm>
                <a:off x="749299" y="2293640"/>
                <a:ext cx="3871509" cy="369332"/>
              </a:xfrm>
              <a:prstGeom prst="rect">
                <a:avLst/>
              </a:prstGeom>
              <a:noFill/>
              <a:ln>
                <a:solidFill>
                  <a:schemeClr val="tx1"/>
                </a:solidFill>
              </a:ln>
            </p:spPr>
            <p:txBody>
              <a:bodyPr wrap="square" rtlCol="0">
                <a:spAutoFit/>
              </a:bodyPr>
              <a:lstStyle/>
              <a:p>
                <a:pPr algn="ctr"/>
                <a:r>
                  <a:rPr lang="en-US" dirty="0"/>
                  <a:t>Align to reference with STAR</a:t>
                </a:r>
              </a:p>
            </p:txBody>
          </p:sp>
          <p:sp>
            <p:nvSpPr>
              <p:cNvPr id="9" name="TextBox 8">
                <a:extLst>
                  <a:ext uri="{FF2B5EF4-FFF2-40B4-BE49-F238E27FC236}">
                    <a16:creationId xmlns:a16="http://schemas.microsoft.com/office/drawing/2014/main" id="{6AE2DCF2-6A03-E9EE-5B17-1D07C0A8501A}"/>
                  </a:ext>
                </a:extLst>
              </p:cNvPr>
              <p:cNvSpPr txBox="1"/>
              <p:nvPr/>
            </p:nvSpPr>
            <p:spPr>
              <a:xfrm>
                <a:off x="749299" y="2799110"/>
                <a:ext cx="3871509" cy="369332"/>
              </a:xfrm>
              <a:prstGeom prst="rect">
                <a:avLst/>
              </a:prstGeom>
              <a:noFill/>
              <a:ln>
                <a:solidFill>
                  <a:schemeClr val="tx1"/>
                </a:solidFill>
              </a:ln>
            </p:spPr>
            <p:txBody>
              <a:bodyPr wrap="square" rtlCol="0">
                <a:spAutoFit/>
              </a:bodyPr>
              <a:lstStyle/>
              <a:p>
                <a:pPr algn="ctr"/>
                <a:r>
                  <a:rPr lang="en-US" dirty="0"/>
                  <a:t>Assign reads to genes with GTF file</a:t>
                </a:r>
              </a:p>
            </p:txBody>
          </p:sp>
          <p:sp>
            <p:nvSpPr>
              <p:cNvPr id="10" name="TextBox 9">
                <a:extLst>
                  <a:ext uri="{FF2B5EF4-FFF2-40B4-BE49-F238E27FC236}">
                    <a16:creationId xmlns:a16="http://schemas.microsoft.com/office/drawing/2014/main" id="{7B1B13A8-3EA0-0D25-D47F-EE92954F06CD}"/>
                  </a:ext>
                </a:extLst>
              </p:cNvPr>
              <p:cNvSpPr txBox="1"/>
              <p:nvPr/>
            </p:nvSpPr>
            <p:spPr>
              <a:xfrm>
                <a:off x="749299" y="3304580"/>
                <a:ext cx="3871509" cy="369332"/>
              </a:xfrm>
              <a:prstGeom prst="rect">
                <a:avLst/>
              </a:prstGeom>
              <a:noFill/>
              <a:ln>
                <a:solidFill>
                  <a:schemeClr val="tx1"/>
                </a:solidFill>
              </a:ln>
            </p:spPr>
            <p:txBody>
              <a:bodyPr wrap="square" rtlCol="0">
                <a:spAutoFit/>
              </a:bodyPr>
              <a:lstStyle/>
              <a:p>
                <a:pPr algn="ctr"/>
                <a:r>
                  <a:rPr lang="en-US" dirty="0"/>
                  <a:t>UMI correction</a:t>
                </a:r>
              </a:p>
            </p:txBody>
          </p:sp>
          <p:sp>
            <p:nvSpPr>
              <p:cNvPr id="11" name="TextBox 10">
                <a:extLst>
                  <a:ext uri="{FF2B5EF4-FFF2-40B4-BE49-F238E27FC236}">
                    <a16:creationId xmlns:a16="http://schemas.microsoft.com/office/drawing/2014/main" id="{9CC38FD0-77DE-D304-D0DD-12A21C8A055E}"/>
                  </a:ext>
                </a:extLst>
              </p:cNvPr>
              <p:cNvSpPr txBox="1"/>
              <p:nvPr/>
            </p:nvSpPr>
            <p:spPr>
              <a:xfrm>
                <a:off x="749298" y="3810050"/>
                <a:ext cx="3871509" cy="369332"/>
              </a:xfrm>
              <a:prstGeom prst="rect">
                <a:avLst/>
              </a:prstGeom>
              <a:noFill/>
              <a:ln>
                <a:solidFill>
                  <a:schemeClr val="tx1"/>
                </a:solidFill>
              </a:ln>
            </p:spPr>
            <p:txBody>
              <a:bodyPr wrap="square" rtlCol="0">
                <a:spAutoFit/>
              </a:bodyPr>
              <a:lstStyle/>
              <a:p>
                <a:pPr algn="ctr"/>
                <a:r>
                  <a:rPr lang="en-US" dirty="0"/>
                  <a:t>Collapse UMIs, tally genes/cells</a:t>
                </a:r>
              </a:p>
            </p:txBody>
          </p:sp>
          <p:sp>
            <p:nvSpPr>
              <p:cNvPr id="12" name="TextBox 11">
                <a:extLst>
                  <a:ext uri="{FF2B5EF4-FFF2-40B4-BE49-F238E27FC236}">
                    <a16:creationId xmlns:a16="http://schemas.microsoft.com/office/drawing/2014/main" id="{1131C3D3-5478-9CD9-D786-A9AC15FD7C74}"/>
                  </a:ext>
                </a:extLst>
              </p:cNvPr>
              <p:cNvSpPr txBox="1"/>
              <p:nvPr/>
            </p:nvSpPr>
            <p:spPr>
              <a:xfrm>
                <a:off x="749298" y="4820990"/>
                <a:ext cx="3871509" cy="369332"/>
              </a:xfrm>
              <a:prstGeom prst="rect">
                <a:avLst/>
              </a:prstGeom>
              <a:noFill/>
              <a:ln>
                <a:solidFill>
                  <a:schemeClr val="tx1"/>
                </a:solidFill>
              </a:ln>
            </p:spPr>
            <p:txBody>
              <a:bodyPr wrap="square" rtlCol="0">
                <a:spAutoFit/>
              </a:bodyPr>
              <a:lstStyle/>
              <a:p>
                <a:pPr algn="ctr"/>
                <a:r>
                  <a:rPr lang="en-US" dirty="0"/>
                  <a:t>Filter empty droplets, keep cells</a:t>
                </a:r>
              </a:p>
            </p:txBody>
          </p:sp>
          <p:sp>
            <p:nvSpPr>
              <p:cNvPr id="13" name="TextBox 12">
                <a:extLst>
                  <a:ext uri="{FF2B5EF4-FFF2-40B4-BE49-F238E27FC236}">
                    <a16:creationId xmlns:a16="http://schemas.microsoft.com/office/drawing/2014/main" id="{0544ED93-072B-EE7A-5A99-7F449E95FC4E}"/>
                  </a:ext>
                </a:extLst>
              </p:cNvPr>
              <p:cNvSpPr txBox="1"/>
              <p:nvPr/>
            </p:nvSpPr>
            <p:spPr>
              <a:xfrm>
                <a:off x="749298" y="4315520"/>
                <a:ext cx="3871509" cy="369332"/>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dirty="0"/>
                  <a:t>Raw Gene/Cell Matrix</a:t>
                </a:r>
              </a:p>
            </p:txBody>
          </p:sp>
          <p:sp>
            <p:nvSpPr>
              <p:cNvPr id="14" name="TextBox 13">
                <a:extLst>
                  <a:ext uri="{FF2B5EF4-FFF2-40B4-BE49-F238E27FC236}">
                    <a16:creationId xmlns:a16="http://schemas.microsoft.com/office/drawing/2014/main" id="{22037413-3E3A-41EA-9275-CB23AAA0B709}"/>
                  </a:ext>
                </a:extLst>
              </p:cNvPr>
              <p:cNvSpPr txBox="1"/>
              <p:nvPr/>
            </p:nvSpPr>
            <p:spPr>
              <a:xfrm>
                <a:off x="749298" y="5326460"/>
                <a:ext cx="3871509" cy="36933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dirty="0"/>
                  <a:t>Filtered Gene/Cell Matrix</a:t>
                </a:r>
              </a:p>
            </p:txBody>
          </p:sp>
          <p:sp>
            <p:nvSpPr>
              <p:cNvPr id="16" name="TextBox 15">
                <a:extLst>
                  <a:ext uri="{FF2B5EF4-FFF2-40B4-BE49-F238E27FC236}">
                    <a16:creationId xmlns:a16="http://schemas.microsoft.com/office/drawing/2014/main" id="{2DAF33C8-A803-C927-91F3-4096A2F7B2C2}"/>
                  </a:ext>
                </a:extLst>
              </p:cNvPr>
              <p:cNvSpPr txBox="1"/>
              <p:nvPr/>
            </p:nvSpPr>
            <p:spPr>
              <a:xfrm>
                <a:off x="4620807" y="4851767"/>
                <a:ext cx="1562100" cy="307777"/>
              </a:xfrm>
              <a:prstGeom prst="rect">
                <a:avLst/>
              </a:prstGeom>
              <a:noFill/>
            </p:spPr>
            <p:txBody>
              <a:bodyPr wrap="square">
                <a:spAutoFit/>
              </a:bodyPr>
              <a:lstStyle/>
              <a:p>
                <a:r>
                  <a:rPr lang="en-US" sz="1400" dirty="0"/>
                  <a:t>(</a:t>
                </a:r>
                <a:r>
                  <a:rPr lang="en-US" sz="1400" dirty="0" err="1"/>
                  <a:t>EmptyDrops</a:t>
                </a:r>
                <a:r>
                  <a:rPr lang="en-US" sz="1400" dirty="0"/>
                  <a:t>)</a:t>
                </a:r>
              </a:p>
            </p:txBody>
          </p:sp>
        </p:grpSp>
        <p:sp>
          <p:nvSpPr>
            <p:cNvPr id="17" name="TextBox 16">
              <a:extLst>
                <a:ext uri="{FF2B5EF4-FFF2-40B4-BE49-F238E27FC236}">
                  <a16:creationId xmlns:a16="http://schemas.microsoft.com/office/drawing/2014/main" id="{E20BD14A-3D7F-3A48-E1E1-269C8B8414FF}"/>
                </a:ext>
              </a:extLst>
            </p:cNvPr>
            <p:cNvSpPr txBox="1"/>
            <p:nvPr/>
          </p:nvSpPr>
          <p:spPr>
            <a:xfrm>
              <a:off x="4620807" y="3331578"/>
              <a:ext cx="2247900" cy="307777"/>
            </a:xfrm>
            <a:prstGeom prst="rect">
              <a:avLst/>
            </a:prstGeom>
            <a:noFill/>
          </p:spPr>
          <p:txBody>
            <a:bodyPr wrap="square">
              <a:spAutoFit/>
            </a:bodyPr>
            <a:lstStyle/>
            <a:p>
              <a:r>
                <a:rPr lang="en-US" sz="1400" dirty="0"/>
                <a:t>1 hamming distance</a:t>
              </a:r>
            </a:p>
          </p:txBody>
        </p:sp>
        <p:sp>
          <p:nvSpPr>
            <p:cNvPr id="18" name="TextBox 17">
              <a:extLst>
                <a:ext uri="{FF2B5EF4-FFF2-40B4-BE49-F238E27FC236}">
                  <a16:creationId xmlns:a16="http://schemas.microsoft.com/office/drawing/2014/main" id="{90929CD3-C20A-5DDC-CBE0-7BC58A3C7EFF}"/>
                </a:ext>
              </a:extLst>
            </p:cNvPr>
            <p:cNvSpPr txBox="1"/>
            <p:nvPr/>
          </p:nvSpPr>
          <p:spPr>
            <a:xfrm>
              <a:off x="4620807" y="1813913"/>
              <a:ext cx="2247900" cy="307777"/>
            </a:xfrm>
            <a:prstGeom prst="rect">
              <a:avLst/>
            </a:prstGeom>
            <a:noFill/>
          </p:spPr>
          <p:txBody>
            <a:bodyPr wrap="square">
              <a:spAutoFit/>
            </a:bodyPr>
            <a:lstStyle/>
            <a:p>
              <a:r>
                <a:rPr lang="en-US" sz="1400" dirty="0"/>
                <a:t>1 hamming distance</a:t>
              </a:r>
            </a:p>
          </p:txBody>
        </p:sp>
        <p:sp>
          <p:nvSpPr>
            <p:cNvPr id="19" name="TextBox 18">
              <a:extLst>
                <a:ext uri="{FF2B5EF4-FFF2-40B4-BE49-F238E27FC236}">
                  <a16:creationId xmlns:a16="http://schemas.microsoft.com/office/drawing/2014/main" id="{62D521E0-71A7-6DFE-5E08-EAA6CB79C853}"/>
                </a:ext>
              </a:extLst>
            </p:cNvPr>
            <p:cNvSpPr txBox="1"/>
            <p:nvPr/>
          </p:nvSpPr>
          <p:spPr>
            <a:xfrm>
              <a:off x="4620807" y="2811860"/>
              <a:ext cx="2247900" cy="307777"/>
            </a:xfrm>
            <a:prstGeom prst="rect">
              <a:avLst/>
            </a:prstGeom>
            <a:noFill/>
          </p:spPr>
          <p:txBody>
            <a:bodyPr wrap="square">
              <a:spAutoFit/>
            </a:bodyPr>
            <a:lstStyle/>
            <a:p>
              <a:r>
                <a:rPr lang="en-US" sz="1400" dirty="0"/>
                <a:t>Unique mappers</a:t>
              </a:r>
            </a:p>
          </p:txBody>
        </p:sp>
      </p:grpSp>
      <p:sp>
        <p:nvSpPr>
          <p:cNvPr id="20" name="TextBox 19">
            <a:extLst>
              <a:ext uri="{FF2B5EF4-FFF2-40B4-BE49-F238E27FC236}">
                <a16:creationId xmlns:a16="http://schemas.microsoft.com/office/drawing/2014/main" id="{C52D2A1A-96AF-BCBD-3D44-AAB4908EBF5C}"/>
              </a:ext>
            </a:extLst>
          </p:cNvPr>
          <p:cNvSpPr txBox="1"/>
          <p:nvPr/>
        </p:nvSpPr>
        <p:spPr>
          <a:xfrm>
            <a:off x="8078111" y="288487"/>
            <a:ext cx="3041474" cy="523220"/>
          </a:xfrm>
          <a:prstGeom prst="rect">
            <a:avLst/>
          </a:prstGeom>
          <a:noFill/>
        </p:spPr>
        <p:txBody>
          <a:bodyPr wrap="none" rtlCol="0">
            <a:spAutoFit/>
          </a:bodyPr>
          <a:lstStyle/>
          <a:p>
            <a:r>
              <a:rPr lang="en-US" sz="2800" dirty="0"/>
              <a:t> Secondary Analysis</a:t>
            </a:r>
          </a:p>
        </p:txBody>
      </p:sp>
      <p:grpSp>
        <p:nvGrpSpPr>
          <p:cNvPr id="35" name="Group 34">
            <a:extLst>
              <a:ext uri="{FF2B5EF4-FFF2-40B4-BE49-F238E27FC236}">
                <a16:creationId xmlns:a16="http://schemas.microsoft.com/office/drawing/2014/main" id="{FF3D59B5-5F1C-9DA8-25C8-028F9E2DA4E1}"/>
              </a:ext>
            </a:extLst>
          </p:cNvPr>
          <p:cNvGrpSpPr/>
          <p:nvPr/>
        </p:nvGrpSpPr>
        <p:grpSpPr>
          <a:xfrm>
            <a:off x="7663094" y="994780"/>
            <a:ext cx="3871510" cy="5392605"/>
            <a:chOff x="7721599" y="1098034"/>
            <a:chExt cx="3871510" cy="5392605"/>
          </a:xfrm>
        </p:grpSpPr>
        <p:sp>
          <p:nvSpPr>
            <p:cNvPr id="21" name="TextBox 20">
              <a:extLst>
                <a:ext uri="{FF2B5EF4-FFF2-40B4-BE49-F238E27FC236}">
                  <a16:creationId xmlns:a16="http://schemas.microsoft.com/office/drawing/2014/main" id="{23B076EB-D266-949C-694A-D8EC7FAB0B17}"/>
                </a:ext>
              </a:extLst>
            </p:cNvPr>
            <p:cNvSpPr txBox="1"/>
            <p:nvPr/>
          </p:nvSpPr>
          <p:spPr>
            <a:xfrm>
              <a:off x="7721600" y="1098034"/>
              <a:ext cx="3871509" cy="369332"/>
            </a:xfrm>
            <a:prstGeom prst="rect">
              <a:avLst/>
            </a:prstGeom>
            <a:noFill/>
            <a:ln>
              <a:solidFill>
                <a:schemeClr val="tx1"/>
              </a:solidFill>
            </a:ln>
          </p:spPr>
          <p:txBody>
            <a:bodyPr wrap="square" rtlCol="0">
              <a:spAutoFit/>
            </a:bodyPr>
            <a:lstStyle/>
            <a:p>
              <a:pPr algn="ctr"/>
              <a:r>
                <a:rPr lang="en-US" dirty="0"/>
                <a:t>Calculate QC metrics</a:t>
              </a:r>
            </a:p>
          </p:txBody>
        </p:sp>
        <p:sp>
          <p:nvSpPr>
            <p:cNvPr id="23" name="TextBox 22">
              <a:extLst>
                <a:ext uri="{FF2B5EF4-FFF2-40B4-BE49-F238E27FC236}">
                  <a16:creationId xmlns:a16="http://schemas.microsoft.com/office/drawing/2014/main" id="{94F99C99-3954-3320-8505-F1B449676BB3}"/>
                </a:ext>
              </a:extLst>
            </p:cNvPr>
            <p:cNvSpPr txBox="1"/>
            <p:nvPr/>
          </p:nvSpPr>
          <p:spPr>
            <a:xfrm>
              <a:off x="7721600" y="2047288"/>
              <a:ext cx="3871509" cy="369332"/>
            </a:xfrm>
            <a:prstGeom prst="rect">
              <a:avLst/>
            </a:prstGeom>
            <a:noFill/>
            <a:ln>
              <a:solidFill>
                <a:schemeClr val="tx1"/>
              </a:solidFill>
            </a:ln>
          </p:spPr>
          <p:txBody>
            <a:bodyPr wrap="square" rtlCol="0">
              <a:spAutoFit/>
            </a:bodyPr>
            <a:lstStyle/>
            <a:p>
              <a:pPr algn="ctr"/>
              <a:r>
                <a:rPr lang="en-US" dirty="0"/>
                <a:t>Filter cells (dead, doublets, outliers)</a:t>
              </a:r>
            </a:p>
          </p:txBody>
        </p:sp>
        <p:sp>
          <p:nvSpPr>
            <p:cNvPr id="24" name="TextBox 23">
              <a:extLst>
                <a:ext uri="{FF2B5EF4-FFF2-40B4-BE49-F238E27FC236}">
                  <a16:creationId xmlns:a16="http://schemas.microsoft.com/office/drawing/2014/main" id="{A5FF08C4-BF87-FCC1-18D9-9ACD06BD1F11}"/>
                </a:ext>
              </a:extLst>
            </p:cNvPr>
            <p:cNvSpPr txBox="1"/>
            <p:nvPr/>
          </p:nvSpPr>
          <p:spPr>
            <a:xfrm>
              <a:off x="7721599" y="1572661"/>
              <a:ext cx="3871509" cy="369332"/>
            </a:xfrm>
            <a:prstGeom prst="rect">
              <a:avLst/>
            </a:prstGeom>
            <a:noFill/>
            <a:ln>
              <a:solidFill>
                <a:schemeClr val="tx1"/>
              </a:solidFill>
            </a:ln>
          </p:spPr>
          <p:txBody>
            <a:bodyPr wrap="square" rtlCol="0">
              <a:spAutoFit/>
            </a:bodyPr>
            <a:lstStyle/>
            <a:p>
              <a:pPr algn="ctr"/>
              <a:r>
                <a:rPr lang="en-US" dirty="0"/>
                <a:t>Predict doublets </a:t>
              </a:r>
            </a:p>
          </p:txBody>
        </p:sp>
        <p:sp>
          <p:nvSpPr>
            <p:cNvPr id="25" name="TextBox 24">
              <a:extLst>
                <a:ext uri="{FF2B5EF4-FFF2-40B4-BE49-F238E27FC236}">
                  <a16:creationId xmlns:a16="http://schemas.microsoft.com/office/drawing/2014/main" id="{F5970AF9-917A-AACC-D06C-F7BC0983A9DA}"/>
                </a:ext>
              </a:extLst>
            </p:cNvPr>
            <p:cNvSpPr txBox="1"/>
            <p:nvPr/>
          </p:nvSpPr>
          <p:spPr>
            <a:xfrm>
              <a:off x="7721599" y="2521915"/>
              <a:ext cx="3871509" cy="36933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dirty="0"/>
                <a:t>Normalize &amp; transform (</a:t>
              </a:r>
              <a:r>
                <a:rPr lang="en-US" dirty="0" err="1"/>
                <a:t>ie</a:t>
              </a:r>
              <a:r>
                <a:rPr lang="en-US" dirty="0"/>
                <a:t>. log)</a:t>
              </a:r>
            </a:p>
          </p:txBody>
        </p:sp>
        <p:sp>
          <p:nvSpPr>
            <p:cNvPr id="26" name="TextBox 25">
              <a:extLst>
                <a:ext uri="{FF2B5EF4-FFF2-40B4-BE49-F238E27FC236}">
                  <a16:creationId xmlns:a16="http://schemas.microsoft.com/office/drawing/2014/main" id="{81DC3C3B-D3AC-0EC1-253B-ED9C0D8539AC}"/>
                </a:ext>
              </a:extLst>
            </p:cNvPr>
            <p:cNvSpPr txBox="1"/>
            <p:nvPr/>
          </p:nvSpPr>
          <p:spPr>
            <a:xfrm>
              <a:off x="8826500" y="3471169"/>
              <a:ext cx="2766607" cy="369332"/>
            </a:xfrm>
            <a:prstGeom prst="rect">
              <a:avLst/>
            </a:prstGeom>
            <a:noFill/>
            <a:ln>
              <a:solidFill>
                <a:schemeClr val="tx1"/>
              </a:solidFill>
              <a:prstDash val="dash"/>
            </a:ln>
          </p:spPr>
          <p:txBody>
            <a:bodyPr wrap="square" rtlCol="0">
              <a:spAutoFit/>
            </a:bodyPr>
            <a:lstStyle/>
            <a:p>
              <a:pPr algn="ctr"/>
              <a:r>
                <a:rPr lang="en-US" dirty="0">
                  <a:solidFill>
                    <a:schemeClr val="bg1">
                      <a:lumMod val="65000"/>
                    </a:schemeClr>
                  </a:solidFill>
                </a:rPr>
                <a:t>Linear Regression</a:t>
              </a:r>
            </a:p>
          </p:txBody>
        </p:sp>
        <p:sp>
          <p:nvSpPr>
            <p:cNvPr id="27" name="TextBox 26">
              <a:extLst>
                <a:ext uri="{FF2B5EF4-FFF2-40B4-BE49-F238E27FC236}">
                  <a16:creationId xmlns:a16="http://schemas.microsoft.com/office/drawing/2014/main" id="{89849045-7E3F-834E-5171-53423B5C7BBB}"/>
                </a:ext>
              </a:extLst>
            </p:cNvPr>
            <p:cNvSpPr txBox="1"/>
            <p:nvPr/>
          </p:nvSpPr>
          <p:spPr>
            <a:xfrm>
              <a:off x="8826500" y="3945796"/>
              <a:ext cx="2766607" cy="369332"/>
            </a:xfrm>
            <a:prstGeom prst="rect">
              <a:avLst/>
            </a:prstGeom>
            <a:noFill/>
            <a:ln>
              <a:solidFill>
                <a:schemeClr val="tx1"/>
              </a:solidFill>
            </a:ln>
          </p:spPr>
          <p:txBody>
            <a:bodyPr wrap="square" rtlCol="0">
              <a:spAutoFit/>
            </a:bodyPr>
            <a:lstStyle/>
            <a:p>
              <a:pPr algn="ctr"/>
              <a:r>
                <a:rPr lang="en-US" dirty="0"/>
                <a:t>Zero-center &amp; Scale</a:t>
              </a:r>
            </a:p>
          </p:txBody>
        </p:sp>
        <p:sp>
          <p:nvSpPr>
            <p:cNvPr id="28" name="TextBox 27">
              <a:extLst>
                <a:ext uri="{FF2B5EF4-FFF2-40B4-BE49-F238E27FC236}">
                  <a16:creationId xmlns:a16="http://schemas.microsoft.com/office/drawing/2014/main" id="{1DA7F218-462E-A5FE-A385-B34F0258EA1F}"/>
                </a:ext>
              </a:extLst>
            </p:cNvPr>
            <p:cNvSpPr txBox="1"/>
            <p:nvPr/>
          </p:nvSpPr>
          <p:spPr>
            <a:xfrm>
              <a:off x="7721599" y="6121307"/>
              <a:ext cx="3871509" cy="36933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dirty="0"/>
                <a:t>Differential Expression</a:t>
              </a:r>
            </a:p>
          </p:txBody>
        </p:sp>
        <p:sp>
          <p:nvSpPr>
            <p:cNvPr id="29" name="TextBox 28">
              <a:extLst>
                <a:ext uri="{FF2B5EF4-FFF2-40B4-BE49-F238E27FC236}">
                  <a16:creationId xmlns:a16="http://schemas.microsoft.com/office/drawing/2014/main" id="{7DEF2BFE-F669-F7FE-3463-4627260C53B4}"/>
                </a:ext>
              </a:extLst>
            </p:cNvPr>
            <p:cNvSpPr txBox="1"/>
            <p:nvPr/>
          </p:nvSpPr>
          <p:spPr>
            <a:xfrm>
              <a:off x="8826500" y="4420423"/>
              <a:ext cx="2766607" cy="369332"/>
            </a:xfrm>
            <a:prstGeom prst="rect">
              <a:avLst/>
            </a:prstGeom>
            <a:noFill/>
            <a:ln>
              <a:solidFill>
                <a:schemeClr val="tx1"/>
              </a:solidFill>
            </a:ln>
          </p:spPr>
          <p:txBody>
            <a:bodyPr wrap="square" rtlCol="0">
              <a:spAutoFit/>
            </a:bodyPr>
            <a:lstStyle/>
            <a:p>
              <a:pPr algn="ctr"/>
              <a:r>
                <a:rPr lang="en-US" dirty="0"/>
                <a:t>PCA (Linear Dim. </a:t>
              </a:r>
              <a:r>
                <a:rPr lang="en-US" dirty="0" err="1"/>
                <a:t>Reduc</a:t>
              </a:r>
              <a:r>
                <a:rPr lang="en-US" dirty="0"/>
                <a:t>)</a:t>
              </a:r>
            </a:p>
          </p:txBody>
        </p:sp>
        <p:sp>
          <p:nvSpPr>
            <p:cNvPr id="30" name="TextBox 29">
              <a:extLst>
                <a:ext uri="{FF2B5EF4-FFF2-40B4-BE49-F238E27FC236}">
                  <a16:creationId xmlns:a16="http://schemas.microsoft.com/office/drawing/2014/main" id="{A1953011-8A78-56CE-3C09-FD278BABAAEF}"/>
                </a:ext>
              </a:extLst>
            </p:cNvPr>
            <p:cNvSpPr txBox="1"/>
            <p:nvPr/>
          </p:nvSpPr>
          <p:spPr>
            <a:xfrm>
              <a:off x="8826499" y="2996542"/>
              <a:ext cx="2766609" cy="369332"/>
            </a:xfrm>
            <a:prstGeom prst="rect">
              <a:avLst/>
            </a:prstGeom>
            <a:noFill/>
            <a:ln>
              <a:solidFill>
                <a:schemeClr val="tx1"/>
              </a:solidFill>
            </a:ln>
          </p:spPr>
          <p:txBody>
            <a:bodyPr wrap="square" rtlCol="0">
              <a:spAutoFit/>
            </a:bodyPr>
            <a:lstStyle/>
            <a:p>
              <a:pPr algn="ctr"/>
              <a:r>
                <a:rPr lang="en-US" dirty="0"/>
                <a:t>Feature selection (</a:t>
              </a:r>
              <a:r>
                <a:rPr lang="en-US" dirty="0" err="1"/>
                <a:t>eg.</a:t>
              </a:r>
              <a:r>
                <a:rPr lang="en-US" dirty="0"/>
                <a:t> HVG)</a:t>
              </a:r>
            </a:p>
          </p:txBody>
        </p:sp>
        <p:sp>
          <p:nvSpPr>
            <p:cNvPr id="31" name="TextBox 30">
              <a:extLst>
                <a:ext uri="{FF2B5EF4-FFF2-40B4-BE49-F238E27FC236}">
                  <a16:creationId xmlns:a16="http://schemas.microsoft.com/office/drawing/2014/main" id="{BB062DDE-D67A-5FBE-C926-4791150898DB}"/>
                </a:ext>
              </a:extLst>
            </p:cNvPr>
            <p:cNvSpPr txBox="1"/>
            <p:nvPr/>
          </p:nvSpPr>
          <p:spPr>
            <a:xfrm>
              <a:off x="8826499" y="4895050"/>
              <a:ext cx="2766607" cy="369332"/>
            </a:xfrm>
            <a:prstGeom prst="rect">
              <a:avLst/>
            </a:prstGeom>
            <a:noFill/>
            <a:ln>
              <a:solidFill>
                <a:schemeClr val="tx1"/>
              </a:solidFill>
            </a:ln>
          </p:spPr>
          <p:txBody>
            <a:bodyPr wrap="square" rtlCol="0">
              <a:spAutoFit/>
            </a:bodyPr>
            <a:lstStyle/>
            <a:p>
              <a:pPr algn="ctr"/>
              <a:r>
                <a:rPr lang="en-US" dirty="0"/>
                <a:t>Neighbor Graph</a:t>
              </a:r>
            </a:p>
          </p:txBody>
        </p:sp>
        <p:sp>
          <p:nvSpPr>
            <p:cNvPr id="32" name="TextBox 31">
              <a:extLst>
                <a:ext uri="{FF2B5EF4-FFF2-40B4-BE49-F238E27FC236}">
                  <a16:creationId xmlns:a16="http://schemas.microsoft.com/office/drawing/2014/main" id="{30AE635F-27B0-39D3-B6AA-1664BA6304EF}"/>
                </a:ext>
              </a:extLst>
            </p:cNvPr>
            <p:cNvSpPr txBox="1"/>
            <p:nvPr/>
          </p:nvSpPr>
          <p:spPr>
            <a:xfrm>
              <a:off x="10285004" y="5369677"/>
              <a:ext cx="1308101" cy="646331"/>
            </a:xfrm>
            <a:prstGeom prst="rect">
              <a:avLst/>
            </a:prstGeom>
            <a:noFill/>
            <a:ln>
              <a:solidFill>
                <a:schemeClr val="tx1"/>
              </a:solidFill>
            </a:ln>
          </p:spPr>
          <p:txBody>
            <a:bodyPr wrap="square" rtlCol="0">
              <a:spAutoFit/>
            </a:bodyPr>
            <a:lstStyle/>
            <a:p>
              <a:pPr algn="ctr"/>
              <a:r>
                <a:rPr lang="en-US" dirty="0" err="1"/>
                <a:t>tSNE</a:t>
              </a:r>
              <a:r>
                <a:rPr lang="en-US" dirty="0"/>
                <a:t> / UMAP</a:t>
              </a:r>
            </a:p>
          </p:txBody>
        </p:sp>
        <p:sp>
          <p:nvSpPr>
            <p:cNvPr id="33" name="TextBox 32">
              <a:extLst>
                <a:ext uri="{FF2B5EF4-FFF2-40B4-BE49-F238E27FC236}">
                  <a16:creationId xmlns:a16="http://schemas.microsoft.com/office/drawing/2014/main" id="{7841A592-9FEA-9A03-B6A4-38994C4D1B9B}"/>
                </a:ext>
              </a:extLst>
            </p:cNvPr>
            <p:cNvSpPr txBox="1"/>
            <p:nvPr/>
          </p:nvSpPr>
          <p:spPr>
            <a:xfrm>
              <a:off x="8826499" y="5370255"/>
              <a:ext cx="1308101" cy="646331"/>
            </a:xfrm>
            <a:prstGeom prst="rect">
              <a:avLst/>
            </a:prstGeom>
            <a:noFill/>
            <a:ln>
              <a:solidFill>
                <a:schemeClr val="tx1"/>
              </a:solidFill>
            </a:ln>
          </p:spPr>
          <p:txBody>
            <a:bodyPr wrap="square" rtlCol="0">
              <a:spAutoFit/>
            </a:bodyPr>
            <a:lstStyle/>
            <a:p>
              <a:pPr algn="ctr"/>
              <a:r>
                <a:rPr lang="en-US" dirty="0"/>
                <a:t>Clustering (Leiden)</a:t>
              </a:r>
            </a:p>
          </p:txBody>
        </p:sp>
        <p:sp>
          <p:nvSpPr>
            <p:cNvPr id="34" name="Down Arrow 33">
              <a:extLst>
                <a:ext uri="{FF2B5EF4-FFF2-40B4-BE49-F238E27FC236}">
                  <a16:creationId xmlns:a16="http://schemas.microsoft.com/office/drawing/2014/main" id="{E2F15307-47E9-2734-707B-681396D1AF2C}"/>
                </a:ext>
              </a:extLst>
            </p:cNvPr>
            <p:cNvSpPr/>
            <p:nvPr/>
          </p:nvSpPr>
          <p:spPr>
            <a:xfrm>
              <a:off x="7988850" y="3181208"/>
              <a:ext cx="367748" cy="2551767"/>
            </a:xfrm>
            <a:prstGeom prst="downArrow">
              <a:avLst/>
            </a:prstGeom>
            <a:solidFill>
              <a:srgbClr val="A9D2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3DD1F239-FF24-09A4-E35C-95977DE477BD}"/>
              </a:ext>
            </a:extLst>
          </p:cNvPr>
          <p:cNvSpPr txBox="1"/>
          <p:nvPr/>
        </p:nvSpPr>
        <p:spPr>
          <a:xfrm rot="16200000">
            <a:off x="-1331843" y="2816344"/>
            <a:ext cx="4028026" cy="523220"/>
          </a:xfrm>
          <a:prstGeom prst="rect">
            <a:avLst/>
          </a:prstGeom>
          <a:noFill/>
        </p:spPr>
        <p:txBody>
          <a:bodyPr wrap="none" rtlCol="0">
            <a:spAutoFit/>
          </a:bodyPr>
          <a:lstStyle/>
          <a:p>
            <a:r>
              <a:rPr lang="en-US" sz="2800" dirty="0" err="1"/>
              <a:t>Cellranger</a:t>
            </a:r>
            <a:r>
              <a:rPr lang="en-US" sz="2800" dirty="0"/>
              <a:t> / </a:t>
            </a:r>
            <a:r>
              <a:rPr lang="en-US" sz="2800" dirty="0" err="1"/>
              <a:t>STARsolo</a:t>
            </a:r>
            <a:r>
              <a:rPr lang="en-US" sz="2800" dirty="0"/>
              <a:t> / </a:t>
            </a:r>
            <a:r>
              <a:rPr lang="en-US" sz="2800" dirty="0" err="1"/>
              <a:t>etc</a:t>
            </a:r>
            <a:endParaRPr lang="en-US" sz="2800" dirty="0"/>
          </a:p>
        </p:txBody>
      </p:sp>
      <p:sp>
        <p:nvSpPr>
          <p:cNvPr id="39" name="TextBox 38">
            <a:extLst>
              <a:ext uri="{FF2B5EF4-FFF2-40B4-BE49-F238E27FC236}">
                <a16:creationId xmlns:a16="http://schemas.microsoft.com/office/drawing/2014/main" id="{EA6778B1-82E2-591E-CFAD-CD2D970619C3}"/>
              </a:ext>
            </a:extLst>
          </p:cNvPr>
          <p:cNvSpPr txBox="1"/>
          <p:nvPr/>
        </p:nvSpPr>
        <p:spPr>
          <a:xfrm rot="16200000">
            <a:off x="4105047" y="3292292"/>
            <a:ext cx="6187591" cy="523220"/>
          </a:xfrm>
          <a:prstGeom prst="rect">
            <a:avLst/>
          </a:prstGeom>
          <a:noFill/>
        </p:spPr>
        <p:txBody>
          <a:bodyPr wrap="none" rtlCol="0">
            <a:spAutoFit/>
          </a:bodyPr>
          <a:lstStyle/>
          <a:p>
            <a:r>
              <a:rPr lang="en-US" sz="2800" dirty="0"/>
              <a:t>Cell Ranger or Seurat / </a:t>
            </a:r>
            <a:r>
              <a:rPr lang="en-US" sz="2800" dirty="0" err="1"/>
              <a:t>Scanpy</a:t>
            </a:r>
            <a:r>
              <a:rPr lang="en-US" sz="2800" dirty="0"/>
              <a:t> / Liger etc.</a:t>
            </a:r>
          </a:p>
        </p:txBody>
      </p:sp>
    </p:spTree>
    <p:extLst>
      <p:ext uri="{BB962C8B-B14F-4D97-AF65-F5344CB8AC3E}">
        <p14:creationId xmlns:p14="http://schemas.microsoft.com/office/powerpoint/2010/main" val="301778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1CA14-5BE3-6207-62D1-4BB7C4BB83AF}"/>
              </a:ext>
            </a:extLst>
          </p:cNvPr>
          <p:cNvPicPr>
            <a:picLocks noChangeAspect="1"/>
          </p:cNvPicPr>
          <p:nvPr/>
        </p:nvPicPr>
        <p:blipFill>
          <a:blip r:embed="rId2"/>
          <a:stretch>
            <a:fillRect/>
          </a:stretch>
        </p:blipFill>
        <p:spPr>
          <a:xfrm>
            <a:off x="2005055" y="2670024"/>
            <a:ext cx="7772400" cy="2758325"/>
          </a:xfrm>
          <a:prstGeom prst="rect">
            <a:avLst/>
          </a:prstGeom>
        </p:spPr>
      </p:pic>
      <p:sp>
        <p:nvSpPr>
          <p:cNvPr id="2" name="Title 1">
            <a:extLst>
              <a:ext uri="{FF2B5EF4-FFF2-40B4-BE49-F238E27FC236}">
                <a16:creationId xmlns:a16="http://schemas.microsoft.com/office/drawing/2014/main" id="{0435E707-3F7D-0348-B3BD-B5B240387315}"/>
              </a:ext>
            </a:extLst>
          </p:cNvPr>
          <p:cNvSpPr>
            <a:spLocks noGrp="1"/>
          </p:cNvSpPr>
          <p:nvPr>
            <p:ph type="title"/>
          </p:nvPr>
        </p:nvSpPr>
        <p:spPr>
          <a:xfrm>
            <a:off x="2005055" y="174398"/>
            <a:ext cx="7886700" cy="1325563"/>
          </a:xfrm>
        </p:spPr>
        <p:txBody>
          <a:bodyPr/>
          <a:lstStyle/>
          <a:p>
            <a:r>
              <a:rPr lang="en-US" dirty="0">
                <a:solidFill>
                  <a:schemeClr val="accent6"/>
                </a:solidFill>
              </a:rPr>
              <a:t>Cell Ranger </a:t>
            </a:r>
            <a:r>
              <a:rPr lang="en-US" dirty="0"/>
              <a:t>Pipeline Output</a:t>
            </a:r>
          </a:p>
        </p:txBody>
      </p:sp>
      <p:sp>
        <p:nvSpPr>
          <p:cNvPr id="5" name="Right Arrow 4">
            <a:extLst>
              <a:ext uri="{FF2B5EF4-FFF2-40B4-BE49-F238E27FC236}">
                <a16:creationId xmlns:a16="http://schemas.microsoft.com/office/drawing/2014/main" id="{250CC81D-DBC2-3047-B264-B07D80DB5E69}"/>
              </a:ext>
            </a:extLst>
          </p:cNvPr>
          <p:cNvSpPr/>
          <p:nvPr/>
        </p:nvSpPr>
        <p:spPr>
          <a:xfrm rot="10800000">
            <a:off x="3987685" y="3176095"/>
            <a:ext cx="269932" cy="2493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C1749E60-B6AF-7740-96FA-4AA8BF64E97B}"/>
              </a:ext>
            </a:extLst>
          </p:cNvPr>
          <p:cNvSpPr/>
          <p:nvPr/>
        </p:nvSpPr>
        <p:spPr>
          <a:xfrm rot="10800000">
            <a:off x="4007428" y="5170558"/>
            <a:ext cx="269932" cy="2493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AD40AA1C-A704-2847-B9AE-E92DC5DF4A4B}"/>
              </a:ext>
            </a:extLst>
          </p:cNvPr>
          <p:cNvSpPr/>
          <p:nvPr/>
        </p:nvSpPr>
        <p:spPr>
          <a:xfrm rot="10800000">
            <a:off x="4900696" y="4922610"/>
            <a:ext cx="269932" cy="249380"/>
          </a:xfrm>
          <a:prstGeom prst="rightArrow">
            <a:avLst/>
          </a:prstGeom>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73CF953C-82CB-8D4A-AD62-858C66E5898C}"/>
              </a:ext>
            </a:extLst>
          </p:cNvPr>
          <p:cNvSpPr/>
          <p:nvPr/>
        </p:nvSpPr>
        <p:spPr>
          <a:xfrm rot="10800000">
            <a:off x="4900696" y="3591481"/>
            <a:ext cx="269932" cy="249380"/>
          </a:xfrm>
          <a:prstGeom prst="rightArrow">
            <a:avLst/>
          </a:prstGeom>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9" name="Right Arrow 8">
            <a:extLst>
              <a:ext uri="{FF2B5EF4-FFF2-40B4-BE49-F238E27FC236}">
                <a16:creationId xmlns:a16="http://schemas.microsoft.com/office/drawing/2014/main" id="{F180787E-CF21-7048-85CF-8C3E5AF94782}"/>
              </a:ext>
            </a:extLst>
          </p:cNvPr>
          <p:cNvSpPr/>
          <p:nvPr/>
        </p:nvSpPr>
        <p:spPr>
          <a:xfrm rot="10800000">
            <a:off x="4893663" y="4505504"/>
            <a:ext cx="269932" cy="249380"/>
          </a:xfrm>
          <a:prstGeom prst="rightArrow">
            <a:avLst/>
          </a:prstGeom>
          <a:solidFill>
            <a:srgbClr val="FF0000"/>
          </a:solidFill>
          <a:ln>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0" name="Right Arrow 9">
            <a:extLst>
              <a:ext uri="{FF2B5EF4-FFF2-40B4-BE49-F238E27FC236}">
                <a16:creationId xmlns:a16="http://schemas.microsoft.com/office/drawing/2014/main" id="{8C580AE2-94B9-7542-A68C-BEB07C9AEE10}"/>
              </a:ext>
            </a:extLst>
          </p:cNvPr>
          <p:cNvSpPr/>
          <p:nvPr/>
        </p:nvSpPr>
        <p:spPr>
          <a:xfrm rot="10800000">
            <a:off x="4893663" y="4234352"/>
            <a:ext cx="269932" cy="249380"/>
          </a:xfrm>
          <a:prstGeom prst="rightArrow">
            <a:avLst/>
          </a:prstGeom>
          <a:solidFill>
            <a:srgbClr val="FF0000"/>
          </a:solidFill>
          <a:ln>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2F403A7-8CC3-2047-9302-EDED18C12E29}"/>
              </a:ext>
            </a:extLst>
          </p:cNvPr>
          <p:cNvSpPr/>
          <p:nvPr/>
        </p:nvSpPr>
        <p:spPr>
          <a:xfrm rot="10800000">
            <a:off x="4053607" y="4037047"/>
            <a:ext cx="269932" cy="249380"/>
          </a:xfrm>
          <a:prstGeom prst="rightArrow">
            <a:avLst/>
          </a:prstGeom>
          <a:solidFill>
            <a:schemeClr val="accent2"/>
          </a:solidFill>
          <a:ln>
            <a:solidFill>
              <a:schemeClr val="accent2">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3523867-F6FA-1949-88F1-C3BAFF463278}"/>
              </a:ext>
            </a:extLst>
          </p:cNvPr>
          <p:cNvSpPr txBox="1"/>
          <p:nvPr/>
        </p:nvSpPr>
        <p:spPr>
          <a:xfrm>
            <a:off x="3874236" y="1125607"/>
            <a:ext cx="1131528" cy="646331"/>
          </a:xfrm>
          <a:prstGeom prst="rect">
            <a:avLst/>
          </a:prstGeom>
          <a:noFill/>
        </p:spPr>
        <p:txBody>
          <a:bodyPr wrap="none" rtlCol="0">
            <a:spAutoFit/>
          </a:bodyPr>
          <a:lstStyle/>
          <a:p>
            <a:pPr algn="ctr"/>
            <a:r>
              <a:rPr lang="en-US" dirty="0"/>
              <a:t>Highly</a:t>
            </a:r>
          </a:p>
          <a:p>
            <a:pPr algn="ctr"/>
            <a:r>
              <a:rPr lang="en-US" dirty="0"/>
              <a:t>Processed</a:t>
            </a:r>
          </a:p>
        </p:txBody>
      </p:sp>
      <p:sp>
        <p:nvSpPr>
          <p:cNvPr id="19" name="TextBox 18">
            <a:extLst>
              <a:ext uri="{FF2B5EF4-FFF2-40B4-BE49-F238E27FC236}">
                <a16:creationId xmlns:a16="http://schemas.microsoft.com/office/drawing/2014/main" id="{BC2A3D32-71EA-5C45-B5F5-746BBB549136}"/>
              </a:ext>
            </a:extLst>
          </p:cNvPr>
          <p:cNvSpPr txBox="1"/>
          <p:nvPr/>
        </p:nvSpPr>
        <p:spPr>
          <a:xfrm>
            <a:off x="2162780" y="5521757"/>
            <a:ext cx="7790055" cy="276999"/>
          </a:xfrm>
          <a:prstGeom prst="rect">
            <a:avLst/>
          </a:prstGeom>
          <a:noFill/>
          <a:ln>
            <a:solidFill>
              <a:schemeClr val="tx1"/>
            </a:solidFill>
          </a:ln>
        </p:spPr>
        <p:txBody>
          <a:bodyPr wrap="square" rtlCol="0">
            <a:spAutoFit/>
          </a:bodyPr>
          <a:lstStyle/>
          <a:p>
            <a:r>
              <a:rPr lang="en-US" sz="1200" dirty="0"/>
              <a:t>/</a:t>
            </a:r>
            <a:r>
              <a:rPr lang="en-US" sz="1200" dirty="0" err="1"/>
              <a:t>seq</a:t>
            </a:r>
            <a:r>
              <a:rPr lang="en-US" sz="1200" dirty="0"/>
              <a:t>/</a:t>
            </a:r>
            <a:r>
              <a:rPr lang="en-US" sz="1200" dirty="0" err="1"/>
              <a:t>Illumina_runs</a:t>
            </a:r>
            <a:r>
              <a:rPr lang="en-US" sz="1200" dirty="0"/>
              <a:t>/</a:t>
            </a:r>
            <a:r>
              <a:rPr lang="en-US" sz="1200" dirty="0" err="1"/>
              <a:t>NextSeqData</a:t>
            </a:r>
            <a:r>
              <a:rPr lang="en-US" sz="1200" dirty="0"/>
              <a:t>/</a:t>
            </a:r>
            <a:r>
              <a:rPr lang="en-US" sz="1200" dirty="0" err="1"/>
              <a:t>NextSeqOutput</a:t>
            </a:r>
            <a:r>
              <a:rPr lang="en-US" sz="1200" dirty="0"/>
              <a:t>/181221_NB551387_0127_AHHL52BGX9/HHL52BGX9/outs/</a:t>
            </a:r>
            <a:r>
              <a:rPr lang="en-US" sz="1200" dirty="0" err="1"/>
              <a:t>fastq_path</a:t>
            </a:r>
            <a:endParaRPr lang="en-US" sz="1200" dirty="0"/>
          </a:p>
        </p:txBody>
      </p:sp>
      <p:sp>
        <p:nvSpPr>
          <p:cNvPr id="20" name="Right Arrow 19">
            <a:extLst>
              <a:ext uri="{FF2B5EF4-FFF2-40B4-BE49-F238E27FC236}">
                <a16:creationId xmlns:a16="http://schemas.microsoft.com/office/drawing/2014/main" id="{5CC85676-657E-AB45-8E85-9866BFF67D9F}"/>
              </a:ext>
            </a:extLst>
          </p:cNvPr>
          <p:cNvSpPr/>
          <p:nvPr/>
        </p:nvSpPr>
        <p:spPr>
          <a:xfrm rot="10800000">
            <a:off x="10039350" y="5549375"/>
            <a:ext cx="269932" cy="249380"/>
          </a:xfrm>
          <a:prstGeom prst="rightArrow">
            <a:avLst/>
          </a:prstGeom>
          <a:solidFill>
            <a:schemeClr val="tx1"/>
          </a:solidFill>
          <a:ln>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40D14FA-929F-0C4E-9592-E8626F9EF61C}"/>
              </a:ext>
            </a:extLst>
          </p:cNvPr>
          <p:cNvGrpSpPr/>
          <p:nvPr/>
        </p:nvGrpSpPr>
        <p:grpSpPr>
          <a:xfrm>
            <a:off x="4142393" y="1815258"/>
            <a:ext cx="3768122" cy="601061"/>
            <a:chOff x="2618393" y="1968848"/>
            <a:chExt cx="3768122" cy="601061"/>
          </a:xfrm>
        </p:grpSpPr>
        <p:sp>
          <p:nvSpPr>
            <p:cNvPr id="23" name="Rounded Rectangle 22">
              <a:extLst>
                <a:ext uri="{FF2B5EF4-FFF2-40B4-BE49-F238E27FC236}">
                  <a16:creationId xmlns:a16="http://schemas.microsoft.com/office/drawing/2014/main" id="{EEF41333-9570-8F4F-A347-168498379858}"/>
                </a:ext>
              </a:extLst>
            </p:cNvPr>
            <p:cNvSpPr/>
            <p:nvPr/>
          </p:nvSpPr>
          <p:spPr>
            <a:xfrm>
              <a:off x="2618393" y="1968848"/>
              <a:ext cx="3768122" cy="601061"/>
            </a:xfrm>
            <a:prstGeom prst="roundRect">
              <a:avLst/>
            </a:prstGeom>
            <a:solidFill>
              <a:schemeClr val="accent1">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62D251CC-206E-314B-815F-B8BE27DFE704}"/>
                </a:ext>
              </a:extLst>
            </p:cNvPr>
            <p:cNvSpPr/>
            <p:nvPr/>
          </p:nvSpPr>
          <p:spPr>
            <a:xfrm rot="10800000">
              <a:off x="2795151" y="2143998"/>
              <a:ext cx="274320" cy="24938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7754FE33-6BBB-B242-A17D-3A5303B8B8F1}"/>
                </a:ext>
              </a:extLst>
            </p:cNvPr>
            <p:cNvSpPr/>
            <p:nvPr/>
          </p:nvSpPr>
          <p:spPr>
            <a:xfrm rot="10800000">
              <a:off x="3544489" y="2143998"/>
              <a:ext cx="269932" cy="249380"/>
            </a:xfrm>
            <a:prstGeom prst="rightArrow">
              <a:avLst/>
            </a:prstGeom>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4F5E517D-361F-3140-9A59-2901A83CEF78}"/>
                </a:ext>
              </a:extLst>
            </p:cNvPr>
            <p:cNvSpPr/>
            <p:nvPr/>
          </p:nvSpPr>
          <p:spPr>
            <a:xfrm rot="10800000">
              <a:off x="4289439" y="2143998"/>
              <a:ext cx="269932" cy="249380"/>
            </a:xfrm>
            <a:prstGeom prst="rightArrow">
              <a:avLst/>
            </a:prstGeom>
            <a:solidFill>
              <a:schemeClr val="accent2"/>
            </a:solidFill>
            <a:ln>
              <a:solidFill>
                <a:schemeClr val="accent2">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F473C7F0-DECE-A949-B69E-B88607056F55}"/>
                </a:ext>
              </a:extLst>
            </p:cNvPr>
            <p:cNvSpPr/>
            <p:nvPr/>
          </p:nvSpPr>
          <p:spPr>
            <a:xfrm rot="10800000">
              <a:off x="5034388" y="2143998"/>
              <a:ext cx="269932" cy="249380"/>
            </a:xfrm>
            <a:prstGeom prst="rightArrow">
              <a:avLst/>
            </a:prstGeom>
            <a:solidFill>
              <a:srgbClr val="FF0000"/>
            </a:solidFill>
            <a:ln>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03C1D2BD-C4A1-9940-8CBB-AD448E4DDD5E}"/>
                </a:ext>
              </a:extLst>
            </p:cNvPr>
            <p:cNvSpPr/>
            <p:nvPr/>
          </p:nvSpPr>
          <p:spPr>
            <a:xfrm rot="10800000">
              <a:off x="5779337" y="2143997"/>
              <a:ext cx="269932" cy="249380"/>
            </a:xfrm>
            <a:prstGeom prst="rightArrow">
              <a:avLst/>
            </a:prstGeom>
            <a:solidFill>
              <a:schemeClr val="tx1"/>
            </a:solidFill>
            <a:ln>
              <a:solidFill>
                <a:srgbClr val="C0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1529CB18-9920-3342-BF76-C57B3417F317}"/>
              </a:ext>
            </a:extLst>
          </p:cNvPr>
          <p:cNvSpPr txBox="1"/>
          <p:nvPr/>
        </p:nvSpPr>
        <p:spPr>
          <a:xfrm>
            <a:off x="7134597" y="1125607"/>
            <a:ext cx="775918" cy="646331"/>
          </a:xfrm>
          <a:prstGeom prst="rect">
            <a:avLst/>
          </a:prstGeom>
          <a:noFill/>
        </p:spPr>
        <p:txBody>
          <a:bodyPr wrap="none" rtlCol="0">
            <a:spAutoFit/>
          </a:bodyPr>
          <a:lstStyle/>
          <a:p>
            <a:pPr algn="ctr"/>
            <a:r>
              <a:rPr lang="en-US" dirty="0"/>
              <a:t>Raw </a:t>
            </a:r>
          </a:p>
          <a:p>
            <a:pPr algn="ctr"/>
            <a:r>
              <a:rPr lang="en-US" dirty="0"/>
              <a:t>FASTQ</a:t>
            </a:r>
          </a:p>
        </p:txBody>
      </p:sp>
      <p:sp>
        <p:nvSpPr>
          <p:cNvPr id="3" name="TextBox 2">
            <a:extLst>
              <a:ext uri="{FF2B5EF4-FFF2-40B4-BE49-F238E27FC236}">
                <a16:creationId xmlns:a16="http://schemas.microsoft.com/office/drawing/2014/main" id="{44D55AA2-E9BD-8F43-8AD0-2A46A35D8E2B}"/>
              </a:ext>
            </a:extLst>
          </p:cNvPr>
          <p:cNvSpPr txBox="1"/>
          <p:nvPr/>
        </p:nvSpPr>
        <p:spPr>
          <a:xfrm>
            <a:off x="2400823" y="5985571"/>
            <a:ext cx="7552012" cy="646331"/>
          </a:xfrm>
          <a:prstGeom prst="rect">
            <a:avLst/>
          </a:prstGeom>
          <a:noFill/>
        </p:spPr>
        <p:txBody>
          <a:bodyPr wrap="square" rtlCol="0">
            <a:spAutoFit/>
          </a:bodyPr>
          <a:lstStyle/>
          <a:p>
            <a:r>
              <a:rPr lang="en-US" dirty="0"/>
              <a:t>Note: 10X has a </a:t>
            </a:r>
            <a:r>
              <a:rPr lang="en-US" dirty="0" err="1"/>
              <a:t>bamtofastq</a:t>
            </a:r>
            <a:r>
              <a:rPr lang="en-US" dirty="0"/>
              <a:t> tool that can reconstruct a publishable, lossless FASTQ directly from the mapping output bam file</a:t>
            </a:r>
          </a:p>
        </p:txBody>
      </p:sp>
      <p:sp>
        <p:nvSpPr>
          <p:cNvPr id="25" name="Oval 24">
            <a:extLst>
              <a:ext uri="{FF2B5EF4-FFF2-40B4-BE49-F238E27FC236}">
                <a16:creationId xmlns:a16="http://schemas.microsoft.com/office/drawing/2014/main" id="{4EB3B111-82EB-E316-8E8D-1375AB439F84}"/>
              </a:ext>
            </a:extLst>
          </p:cNvPr>
          <p:cNvSpPr/>
          <p:nvPr/>
        </p:nvSpPr>
        <p:spPr>
          <a:xfrm>
            <a:off x="7462346" y="4286427"/>
            <a:ext cx="924910" cy="2106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04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27E2-6874-8546-BE8D-937DEC893F5D}"/>
              </a:ext>
            </a:extLst>
          </p:cNvPr>
          <p:cNvSpPr>
            <a:spLocks noGrp="1"/>
          </p:cNvSpPr>
          <p:nvPr>
            <p:ph type="title"/>
          </p:nvPr>
        </p:nvSpPr>
        <p:spPr/>
        <p:txBody>
          <a:bodyPr/>
          <a:lstStyle/>
          <a:p>
            <a:r>
              <a:rPr lang="en-US" dirty="0">
                <a:solidFill>
                  <a:schemeClr val="accent6"/>
                </a:solidFill>
              </a:rPr>
              <a:t>BAM file</a:t>
            </a:r>
            <a:br>
              <a:rPr lang="en-US" dirty="0">
                <a:solidFill>
                  <a:schemeClr val="accent6"/>
                </a:solidFill>
              </a:rPr>
            </a:br>
            <a:r>
              <a:rPr lang="en-US" sz="3200" dirty="0"/>
              <a:t>You should Archive this. </a:t>
            </a:r>
            <a:endParaRPr lang="en-US" dirty="0">
              <a:solidFill>
                <a:schemeClr val="accent6"/>
              </a:solidFill>
            </a:endParaRPr>
          </a:p>
        </p:txBody>
      </p:sp>
      <p:sp>
        <p:nvSpPr>
          <p:cNvPr id="4" name="Rectangle 3">
            <a:extLst>
              <a:ext uri="{FF2B5EF4-FFF2-40B4-BE49-F238E27FC236}">
                <a16:creationId xmlns:a16="http://schemas.microsoft.com/office/drawing/2014/main" id="{5F614C21-40ED-6E41-969A-0D1BFA657831}"/>
              </a:ext>
            </a:extLst>
          </p:cNvPr>
          <p:cNvSpPr/>
          <p:nvPr/>
        </p:nvSpPr>
        <p:spPr>
          <a:xfrm>
            <a:off x="1930908" y="1767846"/>
            <a:ext cx="8330184" cy="1569660"/>
          </a:xfrm>
          <a:prstGeom prst="rect">
            <a:avLst/>
          </a:prstGeom>
          <a:solidFill>
            <a:schemeClr val="bg1">
              <a:lumMod val="85000"/>
            </a:schemeClr>
          </a:solidFill>
        </p:spPr>
        <p:txBody>
          <a:bodyPr wrap="square">
            <a:spAutoFit/>
          </a:bodyPr>
          <a:lstStyle/>
          <a:p>
            <a:r>
              <a:rPr lang="en-US" sz="1200" dirty="0">
                <a:latin typeface="Menlo" panose="020B0609030804020204" pitchFamily="49" charset="0"/>
                <a:ea typeface="Menlo" panose="020B0609030804020204" pitchFamily="49" charset="0"/>
                <a:cs typeface="Menlo" panose="020B0609030804020204" pitchFamily="49" charset="0"/>
              </a:rPr>
              <a:t>(base) [jpreall@bamdev2 outs]$ </a:t>
            </a:r>
            <a:r>
              <a:rPr lang="en-US" sz="1200" dirty="0" err="1">
                <a:latin typeface="Menlo" panose="020B0609030804020204" pitchFamily="49" charset="0"/>
                <a:ea typeface="Menlo" panose="020B0609030804020204" pitchFamily="49" charset="0"/>
                <a:cs typeface="Menlo" panose="020B0609030804020204" pitchFamily="49" charset="0"/>
              </a:rPr>
              <a:t>samtools</a:t>
            </a:r>
            <a:r>
              <a:rPr lang="en-US" sz="1200" dirty="0">
                <a:latin typeface="Menlo" panose="020B0609030804020204" pitchFamily="49" charset="0"/>
                <a:ea typeface="Menlo" panose="020B0609030804020204" pitchFamily="49" charset="0"/>
                <a:cs typeface="Menlo" panose="020B0609030804020204" pitchFamily="49" charset="0"/>
              </a:rPr>
              <a:t> view </a:t>
            </a:r>
            <a:r>
              <a:rPr lang="en-US" sz="1200" dirty="0" err="1">
                <a:latin typeface="Menlo" panose="020B0609030804020204" pitchFamily="49" charset="0"/>
                <a:ea typeface="Menlo" panose="020B0609030804020204" pitchFamily="49" charset="0"/>
                <a:cs typeface="Menlo" panose="020B0609030804020204" pitchFamily="49" charset="0"/>
              </a:rPr>
              <a:t>possorted_genome_bam.bam</a:t>
            </a:r>
            <a:r>
              <a:rPr lang="en-US" sz="1200" dirty="0">
                <a:latin typeface="Menlo" panose="020B0609030804020204" pitchFamily="49" charset="0"/>
                <a:ea typeface="Menlo" panose="020B0609030804020204" pitchFamily="49" charset="0"/>
                <a:cs typeface="Menlo" panose="020B0609030804020204" pitchFamily="49" charset="0"/>
              </a:rPr>
              <a:t> | head -n 1</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NB501555:883:HKHCNBGXH:1:13203:17140:14586 16 1 3000079 255 56M * 0 0 AAACCATTTGGTCCCTTTCTTTTTTTTTTTTTTTTTTTTTTTTTTGGGTGGGAGAC EE//A//////////////6EEEEEEEEEEEEEEEEEEEEEEEEEEEEEEEAAAAA NH:i:1 HI:i:1 AS:i:43 nM:i:6 RG:Z:Vakoc_YH02_trachea:0:1:HKHCNBGXH:1 RE:A:I xf:i:0 CR:Z:AGCTTCCTCTTCCCGA CY:Z:AAAAAEEEEEEEEEEE CB:Z:AGCTTCCTCTTCCCGA-1 UR:Z:AGTTATTCCCAA UY:Z:EEEEEEEEEEEE UB:Z:AGTTATTCCCAA</a:t>
            </a:r>
          </a:p>
        </p:txBody>
      </p:sp>
      <p:sp>
        <p:nvSpPr>
          <p:cNvPr id="5" name="TextBox 4">
            <a:extLst>
              <a:ext uri="{FF2B5EF4-FFF2-40B4-BE49-F238E27FC236}">
                <a16:creationId xmlns:a16="http://schemas.microsoft.com/office/drawing/2014/main" id="{56E484A7-8E7E-134F-A20F-134566D78677}"/>
              </a:ext>
            </a:extLst>
          </p:cNvPr>
          <p:cNvSpPr txBox="1"/>
          <p:nvPr/>
        </p:nvSpPr>
        <p:spPr>
          <a:xfrm>
            <a:off x="2386652" y="3474721"/>
            <a:ext cx="7916719" cy="2031325"/>
          </a:xfrm>
          <a:prstGeom prst="rect">
            <a:avLst/>
          </a:prstGeom>
          <a:noFill/>
        </p:spPr>
        <p:txBody>
          <a:bodyPr wrap="none" rtlCol="0">
            <a:spAutoFit/>
          </a:bodyPr>
          <a:lstStyle/>
          <a:p>
            <a:pPr marL="285750" indent="-285750">
              <a:buFont typeface="Arial" panose="020B0604020202020204" pitchFamily="34" charset="0"/>
              <a:buChar char="•"/>
            </a:pPr>
            <a:r>
              <a:rPr lang="en-US" dirty="0"/>
              <a:t>Stores alignment features, cell barcode, overlapping genes, UMI</a:t>
            </a:r>
          </a:p>
          <a:p>
            <a:pPr marL="285750" indent="-285750">
              <a:buFont typeface="Arial" panose="020B0604020202020204" pitchFamily="34" charset="0"/>
              <a:buChar char="•"/>
            </a:pPr>
            <a:r>
              <a:rPr lang="en-US" dirty="0"/>
              <a:t>Contains complete record of sequencing data</a:t>
            </a:r>
          </a:p>
          <a:p>
            <a:pPr marL="285750" indent="-285750">
              <a:buFont typeface="Arial" panose="020B0604020202020204" pitchFamily="34" charset="0"/>
              <a:buChar char="•"/>
            </a:pPr>
            <a:r>
              <a:rPr lang="en-US" dirty="0"/>
              <a:t>FASTQs can be faithfully recreated (</a:t>
            </a:r>
            <a:r>
              <a:rPr lang="en-US" dirty="0" err="1"/>
              <a:t>eg.</a:t>
            </a:r>
            <a:r>
              <a:rPr lang="en-US" dirty="0"/>
              <a:t> for publication) using </a:t>
            </a:r>
            <a:r>
              <a:rPr lang="en-US" dirty="0">
                <a:solidFill>
                  <a:schemeClr val="accent1"/>
                </a:solidFill>
                <a:latin typeface="Menlo" panose="020B0609030804020204" pitchFamily="49" charset="0"/>
                <a:ea typeface="Menlo" panose="020B0609030804020204" pitchFamily="49" charset="0"/>
                <a:cs typeface="Menlo" panose="020B0609030804020204" pitchFamily="49" charset="0"/>
              </a:rPr>
              <a:t>bam2fastq</a:t>
            </a:r>
          </a:p>
          <a:p>
            <a:pPr marL="285750" indent="-285750">
              <a:buFont typeface="Arial" panose="020B0604020202020204" pitchFamily="34" charset="0"/>
              <a:buChar char="•"/>
            </a:pPr>
            <a:r>
              <a:rPr lang="en-US" dirty="0"/>
              <a:t>Can be viewed as a browser track</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Can be be used to extract per-cell genotype / allelic expression using </a:t>
            </a:r>
            <a:r>
              <a:rPr lang="en-US" dirty="0" err="1">
                <a:solidFill>
                  <a:schemeClr val="accent1"/>
                </a:solidFill>
                <a:latin typeface="Menlo" panose="020B0609030804020204" pitchFamily="49" charset="0"/>
                <a:ea typeface="Menlo" panose="020B0609030804020204" pitchFamily="49" charset="0"/>
                <a:cs typeface="Menlo" panose="020B0609030804020204" pitchFamily="49" charset="0"/>
              </a:rPr>
              <a:t>Vartrix</a:t>
            </a:r>
            <a:endParaRPr lang="en-US" dirty="0">
              <a:solidFill>
                <a:schemeClr val="accent1"/>
              </a:solidFill>
              <a:latin typeface="Menlo" panose="020B0609030804020204" pitchFamily="49" charset="0"/>
              <a:ea typeface="Menlo" panose="020B0609030804020204" pitchFamily="49" charset="0"/>
              <a:cs typeface="Menlo" panose="020B0609030804020204" pitchFamily="49" charset="0"/>
            </a:endParaRPr>
          </a:p>
        </p:txBody>
      </p:sp>
      <p:pic>
        <p:nvPicPr>
          <p:cNvPr id="6" name="Picture 5">
            <a:extLst>
              <a:ext uri="{FF2B5EF4-FFF2-40B4-BE49-F238E27FC236}">
                <a16:creationId xmlns:a16="http://schemas.microsoft.com/office/drawing/2014/main" id="{B07B8F30-053C-D049-9D15-9C52FDA6C79F}"/>
              </a:ext>
            </a:extLst>
          </p:cNvPr>
          <p:cNvPicPr>
            <a:picLocks noChangeAspect="1"/>
          </p:cNvPicPr>
          <p:nvPr/>
        </p:nvPicPr>
        <p:blipFill>
          <a:blip r:embed="rId2"/>
          <a:stretch>
            <a:fillRect/>
          </a:stretch>
        </p:blipFill>
        <p:spPr>
          <a:xfrm>
            <a:off x="6096000" y="4418571"/>
            <a:ext cx="2290572" cy="692827"/>
          </a:xfrm>
          <a:prstGeom prst="rect">
            <a:avLst/>
          </a:prstGeom>
          <a:ln>
            <a:solidFill>
              <a:schemeClr val="tx1"/>
            </a:solidFill>
          </a:ln>
        </p:spPr>
      </p:pic>
    </p:spTree>
    <p:extLst>
      <p:ext uri="{BB962C8B-B14F-4D97-AF65-F5344CB8AC3E}">
        <p14:creationId xmlns:p14="http://schemas.microsoft.com/office/powerpoint/2010/main" val="3996923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D49DB-4279-E9E0-E312-5994E33D9205}"/>
              </a:ext>
            </a:extLst>
          </p:cNvPr>
          <p:cNvSpPr>
            <a:spLocks noGrp="1"/>
          </p:cNvSpPr>
          <p:nvPr>
            <p:ph type="title"/>
          </p:nvPr>
        </p:nvSpPr>
        <p:spPr/>
        <p:txBody>
          <a:bodyPr/>
          <a:lstStyle/>
          <a:p>
            <a:r>
              <a:rPr lang="en-US" dirty="0"/>
              <a:t>Which Cell Ranger pipeline to use?</a:t>
            </a:r>
          </a:p>
        </p:txBody>
      </p:sp>
      <p:graphicFrame>
        <p:nvGraphicFramePr>
          <p:cNvPr id="4" name="Content Placeholder 3">
            <a:extLst>
              <a:ext uri="{FF2B5EF4-FFF2-40B4-BE49-F238E27FC236}">
                <a16:creationId xmlns:a16="http://schemas.microsoft.com/office/drawing/2014/main" id="{0D4C561A-B336-8884-62F8-EA7B3A389D7E}"/>
              </a:ext>
            </a:extLst>
          </p:cNvPr>
          <p:cNvGraphicFramePr>
            <a:graphicFrameLocks noGrp="1"/>
          </p:cNvGraphicFramePr>
          <p:nvPr>
            <p:ph idx="1"/>
            <p:extLst>
              <p:ext uri="{D42A27DB-BD31-4B8C-83A1-F6EECF244321}">
                <p14:modId xmlns:p14="http://schemas.microsoft.com/office/powerpoint/2010/main" val="3298840118"/>
              </p:ext>
            </p:extLst>
          </p:nvPr>
        </p:nvGraphicFramePr>
        <p:xfrm>
          <a:off x="544009" y="2309654"/>
          <a:ext cx="10515600" cy="4114800"/>
        </p:xfrm>
        <a:graphic>
          <a:graphicData uri="http://schemas.openxmlformats.org/drawingml/2006/table">
            <a:tbl>
              <a:tblPr/>
              <a:tblGrid>
                <a:gridCol w="5257800">
                  <a:extLst>
                    <a:ext uri="{9D8B030D-6E8A-4147-A177-3AD203B41FA5}">
                      <a16:colId xmlns:a16="http://schemas.microsoft.com/office/drawing/2014/main" val="1262357388"/>
                    </a:ext>
                  </a:extLst>
                </a:gridCol>
                <a:gridCol w="5257800">
                  <a:extLst>
                    <a:ext uri="{9D8B030D-6E8A-4147-A177-3AD203B41FA5}">
                      <a16:colId xmlns:a16="http://schemas.microsoft.com/office/drawing/2014/main" val="1727178762"/>
                    </a:ext>
                  </a:extLst>
                </a:gridCol>
              </a:tblGrid>
              <a:tr h="0">
                <a:tc>
                  <a:txBody>
                    <a:bodyPr/>
                    <a:lstStyle/>
                    <a:p>
                      <a:pPr algn="l"/>
                      <a:r>
                        <a:rPr lang="en-US" dirty="0">
                          <a:effectLst/>
                        </a:rPr>
                        <a:t>Library type</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tc>
                  <a:txBody>
                    <a:bodyPr/>
                    <a:lstStyle/>
                    <a:p>
                      <a:pPr algn="l"/>
                      <a:r>
                        <a:rPr lang="en-US">
                          <a:effectLst/>
                        </a:rPr>
                        <a:t>Cell Ranger pipeline</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extLst>
                  <a:ext uri="{0D108BD9-81ED-4DB2-BD59-A6C34878D82A}">
                    <a16:rowId xmlns:a16="http://schemas.microsoft.com/office/drawing/2014/main" val="1264771077"/>
                  </a:ext>
                </a:extLst>
              </a:tr>
              <a:tr h="0">
                <a:tc>
                  <a:txBody>
                    <a:bodyPr/>
                    <a:lstStyle/>
                    <a:p>
                      <a:r>
                        <a:rPr lang="en-US" b="0" u="none" strike="noStrike" dirty="0">
                          <a:solidFill>
                            <a:srgbClr val="0071D9"/>
                          </a:solidFill>
                          <a:effectLst/>
                          <a:hlinkClick r:id="rId2"/>
                        </a:rPr>
                        <a:t>3/5' Gene Expression</a:t>
                      </a:r>
                      <a:endParaRPr lang="en-US" b="0" dirty="0">
                        <a:solidFill>
                          <a:srgbClr val="333333"/>
                        </a:solidFill>
                        <a:effectLst/>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r>
                        <a:rPr lang="en-US">
                          <a:effectLst/>
                        </a:rPr>
                        <a:t>count</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087724765"/>
                  </a:ext>
                </a:extLst>
              </a:tr>
              <a:tr h="0">
                <a:tc>
                  <a:txBody>
                    <a:bodyPr/>
                    <a:lstStyle/>
                    <a:p>
                      <a:r>
                        <a:rPr lang="en-US" b="0" u="none" strike="noStrike" dirty="0">
                          <a:solidFill>
                            <a:srgbClr val="0071D9"/>
                          </a:solidFill>
                          <a:effectLst/>
                          <a:hlinkClick r:id="rId3"/>
                        </a:rPr>
                        <a:t>3' Targeted Gene Expression</a:t>
                      </a:r>
                      <a:endParaRPr lang="en-US" b="0" dirty="0">
                        <a:solidFill>
                          <a:srgbClr val="333333"/>
                        </a:solidFill>
                        <a:effectLst/>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tc>
                  <a:txBody>
                    <a:bodyPr/>
                    <a:lstStyle/>
                    <a:p>
                      <a:r>
                        <a:rPr lang="en-US">
                          <a:effectLst/>
                        </a:rPr>
                        <a:t>count</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extLst>
                  <a:ext uri="{0D108BD9-81ED-4DB2-BD59-A6C34878D82A}">
                    <a16:rowId xmlns:a16="http://schemas.microsoft.com/office/drawing/2014/main" val="3828328204"/>
                  </a:ext>
                </a:extLst>
              </a:tr>
              <a:tr h="0">
                <a:tc>
                  <a:txBody>
                    <a:bodyPr/>
                    <a:lstStyle/>
                    <a:p>
                      <a:r>
                        <a:rPr lang="en-US" b="0" u="none" strike="noStrike" dirty="0">
                          <a:solidFill>
                            <a:srgbClr val="0071D9"/>
                          </a:solidFill>
                          <a:effectLst/>
                          <a:hlinkClick r:id="rId4"/>
                        </a:rPr>
                        <a:t>3/5' Gene Expression + Antibody/CRISPR Guide Capture</a:t>
                      </a:r>
                      <a:endParaRPr lang="en-US" b="0" dirty="0">
                        <a:solidFill>
                          <a:srgbClr val="333333"/>
                        </a:solidFill>
                        <a:effectLst/>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r>
                        <a:rPr lang="en-US">
                          <a:effectLst/>
                        </a:rPr>
                        <a:t>count</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619452900"/>
                  </a:ext>
                </a:extLst>
              </a:tr>
              <a:tr h="0">
                <a:tc>
                  <a:txBody>
                    <a:bodyPr/>
                    <a:lstStyle/>
                    <a:p>
                      <a:r>
                        <a:rPr lang="en-US" b="0" u="none" strike="noStrike">
                          <a:solidFill>
                            <a:srgbClr val="0071D9"/>
                          </a:solidFill>
                          <a:effectLst/>
                          <a:hlinkClick r:id="rId5"/>
                        </a:rPr>
                        <a:t>Antibody Capture only</a:t>
                      </a:r>
                      <a:endParaRPr lang="en-US" b="0">
                        <a:solidFill>
                          <a:srgbClr val="333333"/>
                        </a:solidFill>
                        <a:effectLst/>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tc>
                  <a:txBody>
                    <a:bodyPr/>
                    <a:lstStyle/>
                    <a:p>
                      <a:r>
                        <a:rPr lang="en-US">
                          <a:effectLst/>
                        </a:rPr>
                        <a:t>count</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extLst>
                  <a:ext uri="{0D108BD9-81ED-4DB2-BD59-A6C34878D82A}">
                    <a16:rowId xmlns:a16="http://schemas.microsoft.com/office/drawing/2014/main" val="3319399748"/>
                  </a:ext>
                </a:extLst>
              </a:tr>
              <a:tr h="0">
                <a:tc>
                  <a:txBody>
                    <a:bodyPr/>
                    <a:lstStyle/>
                    <a:p>
                      <a:r>
                        <a:rPr lang="en-US" b="0" u="none" strike="noStrike" dirty="0">
                          <a:solidFill>
                            <a:srgbClr val="0071D9"/>
                          </a:solidFill>
                          <a:effectLst/>
                          <a:hlinkClick r:id="rId6"/>
                        </a:rPr>
                        <a:t>3/5' Gene Expression + Cell Multiplexing (+ Antibody/CRISPR Guide Capture)</a:t>
                      </a:r>
                      <a:endParaRPr lang="en-US" b="0" dirty="0">
                        <a:solidFill>
                          <a:srgbClr val="333333"/>
                        </a:solidFill>
                        <a:effectLst/>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r>
                        <a:rPr lang="en-US">
                          <a:effectLst/>
                        </a:rPr>
                        <a:t>multi</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218446849"/>
                  </a:ext>
                </a:extLst>
              </a:tr>
              <a:tr h="0">
                <a:tc>
                  <a:txBody>
                    <a:bodyPr/>
                    <a:lstStyle/>
                    <a:p>
                      <a:r>
                        <a:rPr lang="en-US" b="0" u="none" strike="noStrike" dirty="0">
                          <a:solidFill>
                            <a:srgbClr val="0071D9"/>
                          </a:solidFill>
                          <a:effectLst/>
                          <a:hlinkClick r:id="rId7"/>
                        </a:rPr>
                        <a:t>Fixed RNA Profiling Gene Expression (+ Antibody Capture)</a:t>
                      </a:r>
                      <a:endParaRPr lang="en-US" b="0" dirty="0">
                        <a:solidFill>
                          <a:srgbClr val="333333"/>
                        </a:solidFill>
                        <a:effectLst/>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tc>
                  <a:txBody>
                    <a:bodyPr/>
                    <a:lstStyle/>
                    <a:p>
                      <a:r>
                        <a:rPr lang="en-US" dirty="0">
                          <a:effectLst/>
                        </a:rPr>
                        <a:t>multi</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extLst>
                  <a:ext uri="{0D108BD9-81ED-4DB2-BD59-A6C34878D82A}">
                    <a16:rowId xmlns:a16="http://schemas.microsoft.com/office/drawing/2014/main" val="2132557011"/>
                  </a:ext>
                </a:extLst>
              </a:tr>
              <a:tr h="0">
                <a:tc>
                  <a:txBody>
                    <a:bodyPr/>
                    <a:lstStyle/>
                    <a:p>
                      <a:r>
                        <a:rPr lang="en-US" b="0" dirty="0">
                          <a:solidFill>
                            <a:srgbClr val="333333"/>
                          </a:solidFill>
                          <a:effectLst/>
                          <a:hlinkClick r:id="rId8"/>
                        </a:rPr>
                        <a:t>ATAC</a:t>
                      </a:r>
                      <a:endParaRPr lang="en-US" b="0" dirty="0">
                        <a:solidFill>
                          <a:srgbClr val="333333"/>
                        </a:solidFill>
                        <a:effectLst/>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tc>
                  <a:txBody>
                    <a:bodyPr/>
                    <a:lstStyle/>
                    <a:p>
                      <a:r>
                        <a:rPr lang="en-US" dirty="0" err="1">
                          <a:effectLst/>
                        </a:rPr>
                        <a:t>atac</a:t>
                      </a:r>
                      <a:endParaRPr lang="en-US" dirty="0">
                        <a:effectLst/>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extLst>
                  <a:ext uri="{0D108BD9-81ED-4DB2-BD59-A6C34878D82A}">
                    <a16:rowId xmlns:a16="http://schemas.microsoft.com/office/drawing/2014/main" val="2793707663"/>
                  </a:ext>
                </a:extLst>
              </a:tr>
              <a:tr h="0">
                <a:tc>
                  <a:txBody>
                    <a:bodyPr/>
                    <a:lstStyle/>
                    <a:p>
                      <a:r>
                        <a:rPr lang="en-US" b="0" dirty="0">
                          <a:solidFill>
                            <a:srgbClr val="333333"/>
                          </a:solidFill>
                          <a:effectLst/>
                          <a:hlinkClick r:id="rId9"/>
                        </a:rPr>
                        <a:t>RNA + ATAC Multiome</a:t>
                      </a:r>
                      <a:endParaRPr lang="en-US" b="0" dirty="0">
                        <a:solidFill>
                          <a:srgbClr val="333333"/>
                        </a:solidFill>
                        <a:effectLst/>
                      </a:endParaRP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tc>
                  <a:txBody>
                    <a:bodyPr/>
                    <a:lstStyle/>
                    <a:p>
                      <a:r>
                        <a:rPr lang="en-US" dirty="0">
                          <a:effectLst/>
                        </a:rPr>
                        <a:t>arc</a:t>
                      </a:r>
                    </a:p>
                  </a:txBody>
                  <a:tcPr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6F6F6"/>
                    </a:solidFill>
                  </a:tcPr>
                </a:tc>
                <a:extLst>
                  <a:ext uri="{0D108BD9-81ED-4DB2-BD59-A6C34878D82A}">
                    <a16:rowId xmlns:a16="http://schemas.microsoft.com/office/drawing/2014/main" val="428748997"/>
                  </a:ext>
                </a:extLst>
              </a:tr>
            </a:tbl>
          </a:graphicData>
        </a:graphic>
      </p:graphicFrame>
    </p:spTree>
    <p:extLst>
      <p:ext uri="{BB962C8B-B14F-4D97-AF65-F5344CB8AC3E}">
        <p14:creationId xmlns:p14="http://schemas.microsoft.com/office/powerpoint/2010/main" val="3105834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52D2A1A-96AF-BCBD-3D44-AAB4908EBF5C}"/>
              </a:ext>
            </a:extLst>
          </p:cNvPr>
          <p:cNvSpPr txBox="1"/>
          <p:nvPr/>
        </p:nvSpPr>
        <p:spPr>
          <a:xfrm>
            <a:off x="4575261" y="288487"/>
            <a:ext cx="3041474" cy="523220"/>
          </a:xfrm>
          <a:prstGeom prst="rect">
            <a:avLst/>
          </a:prstGeom>
          <a:noFill/>
        </p:spPr>
        <p:txBody>
          <a:bodyPr wrap="none" rtlCol="0">
            <a:spAutoFit/>
          </a:bodyPr>
          <a:lstStyle/>
          <a:p>
            <a:r>
              <a:rPr lang="en-US" sz="2800" dirty="0"/>
              <a:t> Secondary Analysis</a:t>
            </a:r>
          </a:p>
        </p:txBody>
      </p:sp>
      <p:sp>
        <p:nvSpPr>
          <p:cNvPr id="21" name="TextBox 20">
            <a:extLst>
              <a:ext uri="{FF2B5EF4-FFF2-40B4-BE49-F238E27FC236}">
                <a16:creationId xmlns:a16="http://schemas.microsoft.com/office/drawing/2014/main" id="{23B076EB-D266-949C-694A-D8EC7FAB0B17}"/>
              </a:ext>
            </a:extLst>
          </p:cNvPr>
          <p:cNvSpPr txBox="1"/>
          <p:nvPr/>
        </p:nvSpPr>
        <p:spPr>
          <a:xfrm>
            <a:off x="4160245" y="994780"/>
            <a:ext cx="3871509" cy="369332"/>
          </a:xfrm>
          <a:prstGeom prst="rect">
            <a:avLst/>
          </a:prstGeom>
          <a:noFill/>
          <a:ln>
            <a:solidFill>
              <a:schemeClr val="tx1"/>
            </a:solidFill>
            <a:prstDash val="dash"/>
          </a:ln>
        </p:spPr>
        <p:txBody>
          <a:bodyPr wrap="square">
            <a:spAutoFit/>
          </a:bodyPr>
          <a:lstStyle>
            <a:defPPr>
              <a:defRPr lang="en-US"/>
            </a:defPPr>
            <a:lvl1pPr algn="ctr">
              <a:defRPr>
                <a:solidFill>
                  <a:schemeClr val="bg1">
                    <a:lumMod val="65000"/>
                  </a:schemeClr>
                </a:solidFill>
              </a:defRPr>
            </a:lvl1pPr>
          </a:lstStyle>
          <a:p>
            <a:r>
              <a:rPr lang="en-US" dirty="0"/>
              <a:t>Calculate QC metrics</a:t>
            </a:r>
          </a:p>
        </p:txBody>
      </p:sp>
      <p:sp>
        <p:nvSpPr>
          <p:cNvPr id="23" name="TextBox 22">
            <a:extLst>
              <a:ext uri="{FF2B5EF4-FFF2-40B4-BE49-F238E27FC236}">
                <a16:creationId xmlns:a16="http://schemas.microsoft.com/office/drawing/2014/main" id="{94F99C99-3954-3320-8505-F1B449676BB3}"/>
              </a:ext>
            </a:extLst>
          </p:cNvPr>
          <p:cNvSpPr txBox="1"/>
          <p:nvPr/>
        </p:nvSpPr>
        <p:spPr>
          <a:xfrm>
            <a:off x="4160245" y="1944034"/>
            <a:ext cx="3871509" cy="369332"/>
          </a:xfrm>
          <a:prstGeom prst="rect">
            <a:avLst/>
          </a:prstGeom>
          <a:noFill/>
          <a:ln>
            <a:solidFill>
              <a:schemeClr val="tx1"/>
            </a:solidFill>
            <a:prstDash val="solid"/>
          </a:ln>
        </p:spPr>
        <p:txBody>
          <a:bodyPr wrap="square" rtlCol="0">
            <a:spAutoFit/>
          </a:bodyPr>
          <a:lstStyle>
            <a:defPPr>
              <a:defRPr lang="en-US"/>
            </a:defPPr>
            <a:lvl1pPr algn="ctr">
              <a:defRPr>
                <a:solidFill>
                  <a:schemeClr val="bg1">
                    <a:lumMod val="65000"/>
                  </a:schemeClr>
                </a:solidFill>
              </a:defRPr>
            </a:lvl1pPr>
          </a:lstStyle>
          <a:p>
            <a:r>
              <a:rPr lang="en-US" dirty="0">
                <a:solidFill>
                  <a:schemeClr val="tx1"/>
                </a:solidFill>
              </a:rPr>
              <a:t>Filter cells (dead, doublets, outliers)</a:t>
            </a:r>
          </a:p>
        </p:txBody>
      </p:sp>
      <p:sp>
        <p:nvSpPr>
          <p:cNvPr id="24" name="TextBox 23">
            <a:extLst>
              <a:ext uri="{FF2B5EF4-FFF2-40B4-BE49-F238E27FC236}">
                <a16:creationId xmlns:a16="http://schemas.microsoft.com/office/drawing/2014/main" id="{A5FF08C4-BF87-FCC1-18D9-9ACD06BD1F11}"/>
              </a:ext>
            </a:extLst>
          </p:cNvPr>
          <p:cNvSpPr txBox="1"/>
          <p:nvPr/>
        </p:nvSpPr>
        <p:spPr>
          <a:xfrm>
            <a:off x="4160244" y="1469407"/>
            <a:ext cx="3871509" cy="369332"/>
          </a:xfrm>
          <a:prstGeom prst="rect">
            <a:avLst/>
          </a:prstGeom>
          <a:noFill/>
          <a:ln>
            <a:solidFill>
              <a:schemeClr val="tx1"/>
            </a:solidFill>
            <a:prstDash val="dash"/>
          </a:ln>
        </p:spPr>
        <p:txBody>
          <a:bodyPr wrap="square" rtlCol="0">
            <a:spAutoFit/>
          </a:bodyPr>
          <a:lstStyle>
            <a:defPPr>
              <a:defRPr lang="en-US"/>
            </a:defPPr>
            <a:lvl1pPr algn="ctr">
              <a:defRPr>
                <a:solidFill>
                  <a:schemeClr val="bg1">
                    <a:lumMod val="65000"/>
                  </a:schemeClr>
                </a:solidFill>
              </a:defRPr>
            </a:lvl1pPr>
          </a:lstStyle>
          <a:p>
            <a:r>
              <a:rPr lang="en-US" dirty="0"/>
              <a:t>Predict doublets </a:t>
            </a:r>
          </a:p>
        </p:txBody>
      </p:sp>
      <p:sp>
        <p:nvSpPr>
          <p:cNvPr id="25" name="TextBox 24">
            <a:extLst>
              <a:ext uri="{FF2B5EF4-FFF2-40B4-BE49-F238E27FC236}">
                <a16:creationId xmlns:a16="http://schemas.microsoft.com/office/drawing/2014/main" id="{F5970AF9-917A-AACC-D06C-F7BC0983A9DA}"/>
              </a:ext>
            </a:extLst>
          </p:cNvPr>
          <p:cNvSpPr txBox="1"/>
          <p:nvPr/>
        </p:nvSpPr>
        <p:spPr>
          <a:xfrm>
            <a:off x="4160244" y="2418661"/>
            <a:ext cx="3871509" cy="36933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dirty="0"/>
              <a:t>Normalize &amp; transform (</a:t>
            </a:r>
            <a:r>
              <a:rPr lang="en-US" dirty="0" err="1"/>
              <a:t>ie</a:t>
            </a:r>
            <a:r>
              <a:rPr lang="en-US" dirty="0"/>
              <a:t>. log)</a:t>
            </a:r>
          </a:p>
        </p:txBody>
      </p:sp>
      <p:sp>
        <p:nvSpPr>
          <p:cNvPr id="26" name="TextBox 25">
            <a:extLst>
              <a:ext uri="{FF2B5EF4-FFF2-40B4-BE49-F238E27FC236}">
                <a16:creationId xmlns:a16="http://schemas.microsoft.com/office/drawing/2014/main" id="{81DC3C3B-D3AC-0EC1-253B-ED9C0D8539AC}"/>
              </a:ext>
            </a:extLst>
          </p:cNvPr>
          <p:cNvSpPr txBox="1"/>
          <p:nvPr/>
        </p:nvSpPr>
        <p:spPr>
          <a:xfrm>
            <a:off x="5265145" y="3367915"/>
            <a:ext cx="2766607" cy="369332"/>
          </a:xfrm>
          <a:prstGeom prst="rect">
            <a:avLst/>
          </a:prstGeom>
          <a:noFill/>
          <a:ln>
            <a:solidFill>
              <a:schemeClr val="tx1"/>
            </a:solidFill>
            <a:prstDash val="dash"/>
          </a:ln>
        </p:spPr>
        <p:txBody>
          <a:bodyPr wrap="square" rtlCol="0">
            <a:spAutoFit/>
          </a:bodyPr>
          <a:lstStyle/>
          <a:p>
            <a:pPr algn="ctr"/>
            <a:r>
              <a:rPr lang="en-US" dirty="0">
                <a:solidFill>
                  <a:schemeClr val="bg1">
                    <a:lumMod val="65000"/>
                  </a:schemeClr>
                </a:solidFill>
              </a:rPr>
              <a:t>Linear </a:t>
            </a:r>
            <a:r>
              <a:rPr lang="en-US" dirty="0" err="1">
                <a:solidFill>
                  <a:schemeClr val="bg1">
                    <a:lumMod val="65000"/>
                  </a:schemeClr>
                </a:solidFill>
              </a:rPr>
              <a:t>Regr</a:t>
            </a:r>
            <a:r>
              <a:rPr lang="en-US" dirty="0">
                <a:solidFill>
                  <a:schemeClr val="bg1">
                    <a:lumMod val="65000"/>
                  </a:schemeClr>
                </a:solidFill>
              </a:rPr>
              <a:t>. / Batch Corr.</a:t>
            </a:r>
          </a:p>
        </p:txBody>
      </p:sp>
      <p:sp>
        <p:nvSpPr>
          <p:cNvPr id="27" name="TextBox 26">
            <a:extLst>
              <a:ext uri="{FF2B5EF4-FFF2-40B4-BE49-F238E27FC236}">
                <a16:creationId xmlns:a16="http://schemas.microsoft.com/office/drawing/2014/main" id="{89849045-7E3F-834E-5171-53423B5C7BBB}"/>
              </a:ext>
            </a:extLst>
          </p:cNvPr>
          <p:cNvSpPr txBox="1"/>
          <p:nvPr/>
        </p:nvSpPr>
        <p:spPr>
          <a:xfrm>
            <a:off x="5265145" y="3842542"/>
            <a:ext cx="2766607" cy="369332"/>
          </a:xfrm>
          <a:prstGeom prst="rect">
            <a:avLst/>
          </a:prstGeom>
          <a:noFill/>
          <a:ln>
            <a:solidFill>
              <a:schemeClr val="tx1"/>
            </a:solidFill>
          </a:ln>
        </p:spPr>
        <p:txBody>
          <a:bodyPr wrap="square" rtlCol="0">
            <a:spAutoFit/>
          </a:bodyPr>
          <a:lstStyle/>
          <a:p>
            <a:pPr algn="ctr"/>
            <a:r>
              <a:rPr lang="en-US" dirty="0"/>
              <a:t>Zero-center &amp; Scale</a:t>
            </a:r>
          </a:p>
        </p:txBody>
      </p:sp>
      <p:sp>
        <p:nvSpPr>
          <p:cNvPr id="28" name="TextBox 27">
            <a:extLst>
              <a:ext uri="{FF2B5EF4-FFF2-40B4-BE49-F238E27FC236}">
                <a16:creationId xmlns:a16="http://schemas.microsoft.com/office/drawing/2014/main" id="{1DA7F218-462E-A5FE-A385-B34F0258EA1F}"/>
              </a:ext>
            </a:extLst>
          </p:cNvPr>
          <p:cNvSpPr txBox="1"/>
          <p:nvPr/>
        </p:nvSpPr>
        <p:spPr>
          <a:xfrm>
            <a:off x="4160244" y="6018053"/>
            <a:ext cx="3871509" cy="369332"/>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dirty="0"/>
              <a:t>Differential Expression</a:t>
            </a:r>
          </a:p>
        </p:txBody>
      </p:sp>
      <p:sp>
        <p:nvSpPr>
          <p:cNvPr id="29" name="TextBox 28">
            <a:extLst>
              <a:ext uri="{FF2B5EF4-FFF2-40B4-BE49-F238E27FC236}">
                <a16:creationId xmlns:a16="http://schemas.microsoft.com/office/drawing/2014/main" id="{7DEF2BFE-F669-F7FE-3463-4627260C53B4}"/>
              </a:ext>
            </a:extLst>
          </p:cNvPr>
          <p:cNvSpPr txBox="1"/>
          <p:nvPr/>
        </p:nvSpPr>
        <p:spPr>
          <a:xfrm>
            <a:off x="5265145" y="4317169"/>
            <a:ext cx="2766607" cy="369332"/>
          </a:xfrm>
          <a:prstGeom prst="rect">
            <a:avLst/>
          </a:prstGeom>
          <a:noFill/>
          <a:ln>
            <a:solidFill>
              <a:schemeClr val="tx1"/>
            </a:solidFill>
          </a:ln>
        </p:spPr>
        <p:txBody>
          <a:bodyPr wrap="square" rtlCol="0">
            <a:spAutoFit/>
          </a:bodyPr>
          <a:lstStyle/>
          <a:p>
            <a:pPr algn="ctr"/>
            <a:r>
              <a:rPr lang="en-US" dirty="0"/>
              <a:t>PCA (Linear Dim. </a:t>
            </a:r>
            <a:r>
              <a:rPr lang="en-US" dirty="0" err="1"/>
              <a:t>Reduc</a:t>
            </a:r>
            <a:r>
              <a:rPr lang="en-US" dirty="0"/>
              <a:t>)</a:t>
            </a:r>
          </a:p>
        </p:txBody>
      </p:sp>
      <p:sp>
        <p:nvSpPr>
          <p:cNvPr id="30" name="TextBox 29">
            <a:extLst>
              <a:ext uri="{FF2B5EF4-FFF2-40B4-BE49-F238E27FC236}">
                <a16:creationId xmlns:a16="http://schemas.microsoft.com/office/drawing/2014/main" id="{A1953011-8A78-56CE-3C09-FD278BABAAEF}"/>
              </a:ext>
            </a:extLst>
          </p:cNvPr>
          <p:cNvSpPr txBox="1"/>
          <p:nvPr/>
        </p:nvSpPr>
        <p:spPr>
          <a:xfrm>
            <a:off x="5265144" y="2893288"/>
            <a:ext cx="2766609" cy="369332"/>
          </a:xfrm>
          <a:prstGeom prst="rect">
            <a:avLst/>
          </a:prstGeom>
          <a:noFill/>
          <a:ln>
            <a:solidFill>
              <a:schemeClr val="tx1"/>
            </a:solidFill>
          </a:ln>
        </p:spPr>
        <p:txBody>
          <a:bodyPr wrap="square" rtlCol="0">
            <a:spAutoFit/>
          </a:bodyPr>
          <a:lstStyle/>
          <a:p>
            <a:pPr algn="ctr"/>
            <a:r>
              <a:rPr lang="en-US" dirty="0"/>
              <a:t>Feature selection (</a:t>
            </a:r>
            <a:r>
              <a:rPr lang="en-US" dirty="0" err="1"/>
              <a:t>eg.</a:t>
            </a:r>
            <a:r>
              <a:rPr lang="en-US" dirty="0"/>
              <a:t> HVG)</a:t>
            </a:r>
          </a:p>
        </p:txBody>
      </p:sp>
      <p:sp>
        <p:nvSpPr>
          <p:cNvPr id="31" name="TextBox 30">
            <a:extLst>
              <a:ext uri="{FF2B5EF4-FFF2-40B4-BE49-F238E27FC236}">
                <a16:creationId xmlns:a16="http://schemas.microsoft.com/office/drawing/2014/main" id="{BB062DDE-D67A-5FBE-C926-4791150898DB}"/>
              </a:ext>
            </a:extLst>
          </p:cNvPr>
          <p:cNvSpPr txBox="1"/>
          <p:nvPr/>
        </p:nvSpPr>
        <p:spPr>
          <a:xfrm>
            <a:off x="5265144" y="4791796"/>
            <a:ext cx="2766607" cy="369332"/>
          </a:xfrm>
          <a:prstGeom prst="rect">
            <a:avLst/>
          </a:prstGeom>
          <a:noFill/>
          <a:ln>
            <a:solidFill>
              <a:schemeClr val="tx1"/>
            </a:solidFill>
          </a:ln>
        </p:spPr>
        <p:txBody>
          <a:bodyPr wrap="square" rtlCol="0">
            <a:spAutoFit/>
          </a:bodyPr>
          <a:lstStyle/>
          <a:p>
            <a:pPr algn="ctr"/>
            <a:r>
              <a:rPr lang="en-US" dirty="0"/>
              <a:t>Neighbor Graph</a:t>
            </a:r>
          </a:p>
        </p:txBody>
      </p:sp>
      <p:sp>
        <p:nvSpPr>
          <p:cNvPr id="32" name="TextBox 31">
            <a:extLst>
              <a:ext uri="{FF2B5EF4-FFF2-40B4-BE49-F238E27FC236}">
                <a16:creationId xmlns:a16="http://schemas.microsoft.com/office/drawing/2014/main" id="{30AE635F-27B0-39D3-B6AA-1664BA6304EF}"/>
              </a:ext>
            </a:extLst>
          </p:cNvPr>
          <p:cNvSpPr txBox="1"/>
          <p:nvPr/>
        </p:nvSpPr>
        <p:spPr>
          <a:xfrm>
            <a:off x="6723649" y="5266423"/>
            <a:ext cx="1308101" cy="646331"/>
          </a:xfrm>
          <a:prstGeom prst="rect">
            <a:avLst/>
          </a:prstGeom>
          <a:noFill/>
          <a:ln>
            <a:solidFill>
              <a:schemeClr val="tx1"/>
            </a:solidFill>
          </a:ln>
        </p:spPr>
        <p:txBody>
          <a:bodyPr wrap="square" rtlCol="0">
            <a:spAutoFit/>
          </a:bodyPr>
          <a:lstStyle/>
          <a:p>
            <a:pPr algn="ctr"/>
            <a:r>
              <a:rPr lang="en-US" dirty="0" err="1"/>
              <a:t>tSNE</a:t>
            </a:r>
            <a:r>
              <a:rPr lang="en-US" dirty="0"/>
              <a:t> / UMAP</a:t>
            </a:r>
          </a:p>
        </p:txBody>
      </p:sp>
      <p:sp>
        <p:nvSpPr>
          <p:cNvPr id="33" name="TextBox 32">
            <a:extLst>
              <a:ext uri="{FF2B5EF4-FFF2-40B4-BE49-F238E27FC236}">
                <a16:creationId xmlns:a16="http://schemas.microsoft.com/office/drawing/2014/main" id="{7841A592-9FEA-9A03-B6A4-38994C4D1B9B}"/>
              </a:ext>
            </a:extLst>
          </p:cNvPr>
          <p:cNvSpPr txBox="1"/>
          <p:nvPr/>
        </p:nvSpPr>
        <p:spPr>
          <a:xfrm>
            <a:off x="5265144" y="5267001"/>
            <a:ext cx="1308101" cy="646331"/>
          </a:xfrm>
          <a:prstGeom prst="rect">
            <a:avLst/>
          </a:prstGeom>
          <a:noFill/>
          <a:ln>
            <a:solidFill>
              <a:schemeClr val="tx1"/>
            </a:solidFill>
          </a:ln>
        </p:spPr>
        <p:txBody>
          <a:bodyPr wrap="square" rtlCol="0">
            <a:spAutoFit/>
          </a:bodyPr>
          <a:lstStyle/>
          <a:p>
            <a:pPr algn="ctr"/>
            <a:r>
              <a:rPr lang="en-US" dirty="0"/>
              <a:t>Clustering (Leiden)</a:t>
            </a:r>
          </a:p>
        </p:txBody>
      </p:sp>
      <p:sp>
        <p:nvSpPr>
          <p:cNvPr id="34" name="Down Arrow 33">
            <a:extLst>
              <a:ext uri="{FF2B5EF4-FFF2-40B4-BE49-F238E27FC236}">
                <a16:creationId xmlns:a16="http://schemas.microsoft.com/office/drawing/2014/main" id="{E2F15307-47E9-2734-707B-681396D1AF2C}"/>
              </a:ext>
            </a:extLst>
          </p:cNvPr>
          <p:cNvSpPr/>
          <p:nvPr/>
        </p:nvSpPr>
        <p:spPr>
          <a:xfrm>
            <a:off x="4427495" y="3077954"/>
            <a:ext cx="367748" cy="2551767"/>
          </a:xfrm>
          <a:prstGeom prst="downArrow">
            <a:avLst/>
          </a:prstGeom>
          <a:solidFill>
            <a:srgbClr val="A9D28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A6778B1-82E2-591E-CFAD-CD2D970619C3}"/>
              </a:ext>
            </a:extLst>
          </p:cNvPr>
          <p:cNvSpPr txBox="1"/>
          <p:nvPr/>
        </p:nvSpPr>
        <p:spPr>
          <a:xfrm>
            <a:off x="1546414" y="1944034"/>
            <a:ext cx="1823191" cy="523220"/>
          </a:xfrm>
          <a:prstGeom prst="rect">
            <a:avLst/>
          </a:prstGeom>
          <a:noFill/>
        </p:spPr>
        <p:txBody>
          <a:bodyPr wrap="none" rtlCol="0">
            <a:spAutoFit/>
          </a:bodyPr>
          <a:lstStyle/>
          <a:p>
            <a:r>
              <a:rPr lang="en-US" sz="2800" dirty="0"/>
              <a:t>Cell Ranger</a:t>
            </a:r>
          </a:p>
        </p:txBody>
      </p:sp>
      <p:sp>
        <p:nvSpPr>
          <p:cNvPr id="3" name="TextBox 2">
            <a:extLst>
              <a:ext uri="{FF2B5EF4-FFF2-40B4-BE49-F238E27FC236}">
                <a16:creationId xmlns:a16="http://schemas.microsoft.com/office/drawing/2014/main" id="{B48A26CB-51F6-6C29-45DB-F26B8F249437}"/>
              </a:ext>
            </a:extLst>
          </p:cNvPr>
          <p:cNvSpPr txBox="1"/>
          <p:nvPr/>
        </p:nvSpPr>
        <p:spPr>
          <a:xfrm>
            <a:off x="8742962" y="1036093"/>
            <a:ext cx="1723126" cy="2862322"/>
          </a:xfrm>
          <a:prstGeom prst="rect">
            <a:avLst/>
          </a:prstGeom>
          <a:noFill/>
          <a:ln>
            <a:solidFill>
              <a:schemeClr val="tx1"/>
            </a:solidFill>
            <a:prstDash val="dash"/>
          </a:ln>
        </p:spPr>
        <p:txBody>
          <a:bodyPr wrap="square">
            <a:spAutoFit/>
          </a:bodyPr>
          <a:lstStyle/>
          <a:p>
            <a:r>
              <a:rPr lang="en-US" sz="2000" dirty="0">
                <a:solidFill>
                  <a:schemeClr val="accent6"/>
                </a:solidFill>
              </a:rPr>
              <a:t>Must use </a:t>
            </a:r>
          </a:p>
          <a:p>
            <a:r>
              <a:rPr lang="en-US" sz="2000" dirty="0">
                <a:solidFill>
                  <a:schemeClr val="accent6"/>
                </a:solidFill>
              </a:rPr>
              <a:t>3</a:t>
            </a:r>
            <a:r>
              <a:rPr lang="en-US" sz="2000" baseline="30000" dirty="0">
                <a:solidFill>
                  <a:schemeClr val="accent6"/>
                </a:solidFill>
              </a:rPr>
              <a:t>rd</a:t>
            </a:r>
            <a:r>
              <a:rPr lang="en-US" sz="2000" dirty="0">
                <a:solidFill>
                  <a:schemeClr val="accent6"/>
                </a:solidFill>
              </a:rPr>
              <a:t>-party tools: </a:t>
            </a:r>
            <a:endParaRPr lang="en-US" sz="2000" dirty="0">
              <a:solidFill>
                <a:schemeClr val="bg1">
                  <a:lumMod val="65000"/>
                </a:schemeClr>
              </a:solidFill>
            </a:endParaRPr>
          </a:p>
          <a:p>
            <a:endParaRPr lang="en-US" sz="2000" dirty="0">
              <a:solidFill>
                <a:schemeClr val="bg1">
                  <a:lumMod val="65000"/>
                </a:schemeClr>
              </a:solidFill>
            </a:endParaRPr>
          </a:p>
          <a:p>
            <a:r>
              <a:rPr lang="en-US" sz="2000" dirty="0" err="1">
                <a:solidFill>
                  <a:schemeClr val="bg1">
                    <a:lumMod val="65000"/>
                  </a:schemeClr>
                </a:solidFill>
              </a:rPr>
              <a:t>Eg.</a:t>
            </a:r>
            <a:endParaRPr lang="en-US" sz="2000" dirty="0">
              <a:solidFill>
                <a:schemeClr val="bg1">
                  <a:lumMod val="65000"/>
                </a:schemeClr>
              </a:solidFill>
            </a:endParaRPr>
          </a:p>
          <a:p>
            <a:r>
              <a:rPr lang="en-US" sz="2000" dirty="0">
                <a:solidFill>
                  <a:schemeClr val="bg1">
                    <a:lumMod val="65000"/>
                  </a:schemeClr>
                </a:solidFill>
              </a:rPr>
              <a:t>Seurat </a:t>
            </a:r>
          </a:p>
          <a:p>
            <a:r>
              <a:rPr lang="en-US" sz="2000" dirty="0" err="1">
                <a:solidFill>
                  <a:schemeClr val="bg1">
                    <a:lumMod val="65000"/>
                  </a:schemeClr>
                </a:solidFill>
              </a:rPr>
              <a:t>Scanpy</a:t>
            </a:r>
            <a:r>
              <a:rPr lang="en-US" sz="2000" dirty="0">
                <a:solidFill>
                  <a:schemeClr val="bg1">
                    <a:lumMod val="65000"/>
                  </a:schemeClr>
                </a:solidFill>
              </a:rPr>
              <a:t> </a:t>
            </a:r>
          </a:p>
          <a:p>
            <a:r>
              <a:rPr lang="en-US" sz="2000" dirty="0">
                <a:solidFill>
                  <a:schemeClr val="bg1">
                    <a:lumMod val="65000"/>
                  </a:schemeClr>
                </a:solidFill>
              </a:rPr>
              <a:t>Liger</a:t>
            </a:r>
          </a:p>
          <a:p>
            <a:r>
              <a:rPr lang="en-US" sz="2000" dirty="0">
                <a:solidFill>
                  <a:schemeClr val="bg1">
                    <a:lumMod val="65000"/>
                  </a:schemeClr>
                </a:solidFill>
              </a:rPr>
              <a:t>Pegasus</a:t>
            </a:r>
          </a:p>
          <a:p>
            <a:r>
              <a:rPr lang="en-US" sz="2000" dirty="0" err="1">
                <a:solidFill>
                  <a:schemeClr val="bg1">
                    <a:lumMod val="65000"/>
                  </a:schemeClr>
                </a:solidFill>
              </a:rPr>
              <a:t>scUMI</a:t>
            </a:r>
            <a:endParaRPr lang="en-US" sz="2000" dirty="0">
              <a:solidFill>
                <a:schemeClr val="bg1">
                  <a:lumMod val="65000"/>
                </a:schemeClr>
              </a:solidFill>
            </a:endParaRPr>
          </a:p>
        </p:txBody>
      </p:sp>
      <p:cxnSp>
        <p:nvCxnSpPr>
          <p:cNvPr id="15" name="Straight Arrow Connector 14">
            <a:extLst>
              <a:ext uri="{FF2B5EF4-FFF2-40B4-BE49-F238E27FC236}">
                <a16:creationId xmlns:a16="http://schemas.microsoft.com/office/drawing/2014/main" id="{519179CD-A4C2-BE65-6CA6-0BD1CF7BEF51}"/>
              </a:ext>
            </a:extLst>
          </p:cNvPr>
          <p:cNvCxnSpPr>
            <a:cxnSpLocks/>
          </p:cNvCxnSpPr>
          <p:nvPr/>
        </p:nvCxnSpPr>
        <p:spPr>
          <a:xfrm flipH="1">
            <a:off x="8128552" y="1668189"/>
            <a:ext cx="526774" cy="0"/>
          </a:xfrm>
          <a:prstGeom prst="straightConnector1">
            <a:avLst/>
          </a:prstGeom>
          <a:ln w="41275">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37FA619-4F71-226A-12EB-CE0C46F11AAD}"/>
              </a:ext>
            </a:extLst>
          </p:cNvPr>
          <p:cNvCxnSpPr>
            <a:cxnSpLocks/>
          </p:cNvCxnSpPr>
          <p:nvPr/>
        </p:nvCxnSpPr>
        <p:spPr>
          <a:xfrm flipH="1">
            <a:off x="8128552" y="3639448"/>
            <a:ext cx="526774" cy="0"/>
          </a:xfrm>
          <a:prstGeom prst="straightConnector1">
            <a:avLst/>
          </a:prstGeom>
          <a:ln w="41275">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4ED4806-DF11-A8CD-BF36-2942062A2656}"/>
              </a:ext>
            </a:extLst>
          </p:cNvPr>
          <p:cNvCxnSpPr>
            <a:cxnSpLocks/>
          </p:cNvCxnSpPr>
          <p:nvPr/>
        </p:nvCxnSpPr>
        <p:spPr>
          <a:xfrm flipH="1">
            <a:off x="8128552" y="1179446"/>
            <a:ext cx="526774" cy="0"/>
          </a:xfrm>
          <a:prstGeom prst="straightConnector1">
            <a:avLst/>
          </a:prstGeom>
          <a:ln w="41275">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885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9729-8EA2-6947-B12F-930FB470A2C3}"/>
              </a:ext>
            </a:extLst>
          </p:cNvPr>
          <p:cNvSpPr>
            <a:spLocks noGrp="1"/>
          </p:cNvSpPr>
          <p:nvPr>
            <p:ph type="title"/>
          </p:nvPr>
        </p:nvSpPr>
        <p:spPr/>
        <p:txBody>
          <a:bodyPr/>
          <a:lstStyle/>
          <a:p>
            <a:r>
              <a:rPr lang="en-US" dirty="0"/>
              <a:t>Loupe Browser</a:t>
            </a:r>
          </a:p>
        </p:txBody>
      </p:sp>
      <p:pic>
        <p:nvPicPr>
          <p:cNvPr id="4" name="Picture 3">
            <a:extLst>
              <a:ext uri="{FF2B5EF4-FFF2-40B4-BE49-F238E27FC236}">
                <a16:creationId xmlns:a16="http://schemas.microsoft.com/office/drawing/2014/main" id="{109D4BEE-A570-1744-851A-F4FC0ACB4F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3870" y="1690688"/>
            <a:ext cx="5913190" cy="4058757"/>
          </a:xfrm>
          <a:prstGeom prst="rect">
            <a:avLst/>
          </a:prstGeom>
        </p:spPr>
      </p:pic>
      <p:sp>
        <p:nvSpPr>
          <p:cNvPr id="7" name="TextBox 6">
            <a:extLst>
              <a:ext uri="{FF2B5EF4-FFF2-40B4-BE49-F238E27FC236}">
                <a16:creationId xmlns:a16="http://schemas.microsoft.com/office/drawing/2014/main" id="{22D78301-23F5-6148-8C42-AEA27E6870CB}"/>
              </a:ext>
            </a:extLst>
          </p:cNvPr>
          <p:cNvSpPr txBox="1"/>
          <p:nvPr/>
        </p:nvSpPr>
        <p:spPr>
          <a:xfrm>
            <a:off x="7642729" y="970752"/>
            <a:ext cx="3711071" cy="5324535"/>
          </a:xfrm>
          <a:prstGeom prst="rect">
            <a:avLst/>
          </a:prstGeom>
          <a:noFill/>
        </p:spPr>
        <p:txBody>
          <a:bodyPr wrap="square" rtlCol="0">
            <a:spAutoFit/>
          </a:bodyPr>
          <a:lstStyle/>
          <a:p>
            <a:r>
              <a:rPr lang="en-US" sz="2000" b="1" dirty="0">
                <a:solidFill>
                  <a:schemeClr val="accent6"/>
                </a:solidFill>
              </a:rPr>
              <a:t>Can:</a:t>
            </a:r>
          </a:p>
          <a:p>
            <a:pPr marL="342900" indent="-342900">
              <a:buFont typeface="Arial" panose="020B0604020202020204" pitchFamily="34" charset="0"/>
              <a:buChar char="•"/>
            </a:pPr>
            <a:r>
              <a:rPr lang="en-US" sz="2000" dirty="0"/>
              <a:t>Quickly visualize genes</a:t>
            </a:r>
          </a:p>
          <a:p>
            <a:pPr marL="285750" indent="-285750">
              <a:buFont typeface="Arial" panose="020B0604020202020204" pitchFamily="34" charset="0"/>
              <a:buChar char="•"/>
            </a:pPr>
            <a:r>
              <a:rPr lang="en-US" sz="2000" dirty="0"/>
              <a:t>Do guided clustering via marker genes / </a:t>
            </a:r>
            <a:r>
              <a:rPr lang="en-US" sz="2000" dirty="0" err="1"/>
              <a:t>tSNE</a:t>
            </a:r>
            <a:r>
              <a:rPr lang="en-US" sz="2000" dirty="0"/>
              <a:t> selections</a:t>
            </a:r>
          </a:p>
          <a:p>
            <a:pPr marL="285750" indent="-285750">
              <a:buFont typeface="Arial" panose="020B0604020202020204" pitchFamily="34" charset="0"/>
              <a:buChar char="•"/>
            </a:pPr>
            <a:r>
              <a:rPr lang="en-US" sz="2000" dirty="0"/>
              <a:t>Calculate Differential Expression</a:t>
            </a:r>
          </a:p>
          <a:p>
            <a:pPr marL="285750" indent="-285750">
              <a:buFont typeface="Arial" panose="020B0604020202020204" pitchFamily="34" charset="0"/>
              <a:buChar char="•"/>
            </a:pPr>
            <a:r>
              <a:rPr lang="en-US" sz="2000" dirty="0"/>
              <a:t>Export cells and gene sets for reanalysis on </a:t>
            </a:r>
            <a:r>
              <a:rPr lang="en-US" sz="2000" dirty="0" err="1"/>
              <a:t>Cellranger</a:t>
            </a:r>
            <a:r>
              <a:rPr lang="en-US" sz="2000" dirty="0"/>
              <a:t> (cluster)</a:t>
            </a:r>
          </a:p>
          <a:p>
            <a:br>
              <a:rPr lang="en-US" sz="2000" dirty="0"/>
            </a:br>
            <a:r>
              <a:rPr lang="en-US" sz="2000" b="1" dirty="0">
                <a:solidFill>
                  <a:srgbClr val="FF0000"/>
                </a:solidFill>
              </a:rPr>
              <a:t>Can’t</a:t>
            </a:r>
          </a:p>
          <a:p>
            <a:pPr marL="285750" indent="-285750">
              <a:buFont typeface="Arial" panose="020B0604020202020204" pitchFamily="34" charset="0"/>
              <a:buChar char="•"/>
            </a:pPr>
            <a:r>
              <a:rPr lang="en-US" sz="2000" dirty="0"/>
              <a:t>Compute &amp; track composite features (</a:t>
            </a:r>
            <a:r>
              <a:rPr lang="en-US" sz="2000" dirty="0" err="1"/>
              <a:t>eg.</a:t>
            </a:r>
            <a:r>
              <a:rPr lang="en-US" sz="2000" dirty="0"/>
              <a:t> %</a:t>
            </a:r>
            <a:r>
              <a:rPr lang="en-US" sz="2000" dirty="0" err="1"/>
              <a:t>mito</a:t>
            </a:r>
            <a:r>
              <a:rPr lang="en-US" sz="2000" dirty="0"/>
              <a:t>, cell cycle)</a:t>
            </a:r>
          </a:p>
          <a:p>
            <a:pPr marL="285750" indent="-285750">
              <a:buFont typeface="Arial" panose="020B0604020202020204" pitchFamily="34" charset="0"/>
              <a:buChar char="•"/>
            </a:pPr>
            <a:r>
              <a:rPr lang="en-US" sz="2000" dirty="0"/>
              <a:t>Perform linear regression</a:t>
            </a:r>
          </a:p>
          <a:p>
            <a:pPr marL="285750" indent="-285750">
              <a:buFont typeface="Arial" panose="020B0604020202020204" pitchFamily="34" charset="0"/>
              <a:buChar char="•"/>
            </a:pPr>
            <a:r>
              <a:rPr lang="en-US" sz="2000" dirty="0"/>
              <a:t>Filter Doublets</a:t>
            </a:r>
          </a:p>
          <a:p>
            <a:pPr marL="285750" indent="-285750">
              <a:buFont typeface="Arial" panose="020B0604020202020204" pitchFamily="34" charset="0"/>
              <a:buChar char="•"/>
            </a:pPr>
            <a:r>
              <a:rPr lang="en-US" sz="2000" dirty="0"/>
              <a:t>Properly batch correct</a:t>
            </a:r>
          </a:p>
          <a:p>
            <a:pPr marL="285750" indent="-285750">
              <a:buFont typeface="Arial" panose="020B0604020202020204" pitchFamily="34" charset="0"/>
              <a:buChar char="•"/>
            </a:pPr>
            <a:r>
              <a:rPr lang="en-US" sz="2000" dirty="0" err="1"/>
              <a:t>Pseudotime</a:t>
            </a:r>
            <a:r>
              <a:rPr lang="en-US" sz="2000" dirty="0"/>
              <a:t>, other fancy things</a:t>
            </a:r>
          </a:p>
        </p:txBody>
      </p:sp>
      <p:sp>
        <p:nvSpPr>
          <p:cNvPr id="9" name="TextBox 8">
            <a:extLst>
              <a:ext uri="{FF2B5EF4-FFF2-40B4-BE49-F238E27FC236}">
                <a16:creationId xmlns:a16="http://schemas.microsoft.com/office/drawing/2014/main" id="{7EE58E27-5998-C7E2-FDE4-2E6C371B2CEE}"/>
              </a:ext>
            </a:extLst>
          </p:cNvPr>
          <p:cNvSpPr txBox="1"/>
          <p:nvPr/>
        </p:nvSpPr>
        <p:spPr>
          <a:xfrm>
            <a:off x="2541838" y="6010447"/>
            <a:ext cx="6100010" cy="646331"/>
          </a:xfrm>
          <a:prstGeom prst="rect">
            <a:avLst/>
          </a:prstGeom>
          <a:noFill/>
        </p:spPr>
        <p:txBody>
          <a:bodyPr wrap="square">
            <a:spAutoFit/>
          </a:bodyPr>
          <a:lstStyle/>
          <a:p>
            <a:r>
              <a:rPr lang="en-US" dirty="0">
                <a:hlinkClick r:id="rId3"/>
              </a:rPr>
              <a:t>https://support.10xgenomics.com/single-cell-gene-expression/software/visualization/latest/tutorial</a:t>
            </a:r>
            <a:endParaRPr lang="en-US" dirty="0"/>
          </a:p>
        </p:txBody>
      </p:sp>
      <p:sp>
        <p:nvSpPr>
          <p:cNvPr id="10" name="TextBox 9">
            <a:extLst>
              <a:ext uri="{FF2B5EF4-FFF2-40B4-BE49-F238E27FC236}">
                <a16:creationId xmlns:a16="http://schemas.microsoft.com/office/drawing/2014/main" id="{EE85669D-C6A4-4E2F-BE95-03794B12C24E}"/>
              </a:ext>
            </a:extLst>
          </p:cNvPr>
          <p:cNvSpPr txBox="1"/>
          <p:nvPr/>
        </p:nvSpPr>
        <p:spPr>
          <a:xfrm>
            <a:off x="1164889" y="6123543"/>
            <a:ext cx="1217321" cy="461665"/>
          </a:xfrm>
          <a:prstGeom prst="rect">
            <a:avLst/>
          </a:prstGeom>
          <a:noFill/>
        </p:spPr>
        <p:txBody>
          <a:bodyPr wrap="none" rtlCol="0">
            <a:spAutoFit/>
          </a:bodyPr>
          <a:lstStyle/>
          <a:p>
            <a:r>
              <a:rPr lang="en-US" sz="2400" dirty="0"/>
              <a:t>Tutorial:</a:t>
            </a:r>
          </a:p>
        </p:txBody>
      </p:sp>
    </p:spTree>
    <p:extLst>
      <p:ext uri="{BB962C8B-B14F-4D97-AF65-F5344CB8AC3E}">
        <p14:creationId xmlns:p14="http://schemas.microsoft.com/office/powerpoint/2010/main" val="783473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DE402C-5473-CF45-9184-B595762A215F}"/>
              </a:ext>
            </a:extLst>
          </p:cNvPr>
          <p:cNvSpPr>
            <a:spLocks noGrp="1"/>
          </p:cNvSpPr>
          <p:nvPr>
            <p:ph type="title"/>
          </p:nvPr>
        </p:nvSpPr>
        <p:spPr>
          <a:xfrm>
            <a:off x="504497" y="155444"/>
            <a:ext cx="9534853" cy="1294984"/>
          </a:xfrm>
        </p:spPr>
        <p:txBody>
          <a:bodyPr>
            <a:noAutofit/>
          </a:bodyPr>
          <a:lstStyle/>
          <a:p>
            <a:r>
              <a:rPr lang="en-US" dirty="0"/>
              <a:t>Quality Control: </a:t>
            </a:r>
            <a:r>
              <a:rPr lang="en-US" dirty="0" err="1">
                <a:solidFill>
                  <a:schemeClr val="accent6"/>
                </a:solidFill>
              </a:rPr>
              <a:t>web_summary.html</a:t>
            </a:r>
            <a:endParaRPr lang="en-US" dirty="0">
              <a:solidFill>
                <a:schemeClr val="accent6"/>
              </a:solidFill>
            </a:endParaRPr>
          </a:p>
        </p:txBody>
      </p:sp>
      <p:pic>
        <p:nvPicPr>
          <p:cNvPr id="6" name="Picture 5">
            <a:extLst>
              <a:ext uri="{FF2B5EF4-FFF2-40B4-BE49-F238E27FC236}">
                <a16:creationId xmlns:a16="http://schemas.microsoft.com/office/drawing/2014/main" id="{CDB7A85E-300B-AF99-3B31-B5DE52BD1D98}"/>
              </a:ext>
            </a:extLst>
          </p:cNvPr>
          <p:cNvPicPr>
            <a:picLocks noChangeAspect="1"/>
          </p:cNvPicPr>
          <p:nvPr/>
        </p:nvPicPr>
        <p:blipFill>
          <a:blip r:embed="rId2"/>
          <a:stretch>
            <a:fillRect/>
          </a:stretch>
        </p:blipFill>
        <p:spPr>
          <a:xfrm>
            <a:off x="599662" y="1264804"/>
            <a:ext cx="6447718" cy="4717162"/>
          </a:xfrm>
          <a:prstGeom prst="rect">
            <a:avLst/>
          </a:prstGeom>
        </p:spPr>
      </p:pic>
      <p:pic>
        <p:nvPicPr>
          <p:cNvPr id="7" name="Picture 6">
            <a:extLst>
              <a:ext uri="{FF2B5EF4-FFF2-40B4-BE49-F238E27FC236}">
                <a16:creationId xmlns:a16="http://schemas.microsoft.com/office/drawing/2014/main" id="{BC505763-83B5-DAC1-F2FE-78C4ABCA5130}"/>
              </a:ext>
            </a:extLst>
          </p:cNvPr>
          <p:cNvPicPr>
            <a:picLocks noChangeAspect="1"/>
          </p:cNvPicPr>
          <p:nvPr/>
        </p:nvPicPr>
        <p:blipFill rotWithShape="1">
          <a:blip r:embed="rId3"/>
          <a:srcRect r="50029"/>
          <a:stretch/>
        </p:blipFill>
        <p:spPr>
          <a:xfrm>
            <a:off x="7146291" y="1518344"/>
            <a:ext cx="3221986" cy="2198566"/>
          </a:xfrm>
          <a:prstGeom prst="rect">
            <a:avLst/>
          </a:prstGeom>
        </p:spPr>
      </p:pic>
      <p:pic>
        <p:nvPicPr>
          <p:cNvPr id="8" name="Picture 7">
            <a:extLst>
              <a:ext uri="{FF2B5EF4-FFF2-40B4-BE49-F238E27FC236}">
                <a16:creationId xmlns:a16="http://schemas.microsoft.com/office/drawing/2014/main" id="{0C11EDF8-581D-CF08-C80B-D77DA0A97267}"/>
              </a:ext>
            </a:extLst>
          </p:cNvPr>
          <p:cNvPicPr>
            <a:picLocks noChangeAspect="1"/>
          </p:cNvPicPr>
          <p:nvPr/>
        </p:nvPicPr>
        <p:blipFill rotWithShape="1">
          <a:blip r:embed="rId3"/>
          <a:srcRect l="49971"/>
          <a:stretch/>
        </p:blipFill>
        <p:spPr>
          <a:xfrm>
            <a:off x="7142545" y="3784826"/>
            <a:ext cx="3225732" cy="2198566"/>
          </a:xfrm>
          <a:prstGeom prst="rect">
            <a:avLst/>
          </a:prstGeom>
        </p:spPr>
      </p:pic>
    </p:spTree>
    <p:extLst>
      <p:ext uri="{BB962C8B-B14F-4D97-AF65-F5344CB8AC3E}">
        <p14:creationId xmlns:p14="http://schemas.microsoft.com/office/powerpoint/2010/main" val="715355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A806C28-2E63-D277-18C9-1E567FCD8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96" y="1578429"/>
            <a:ext cx="4980432" cy="3276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C6911CE-CBAB-F707-7ED5-CDA67A441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740" y="1578429"/>
            <a:ext cx="4980432"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C7ECB3-012B-99D2-BFB8-A124FFFDB241}"/>
              </a:ext>
            </a:extLst>
          </p:cNvPr>
          <p:cNvSpPr txBox="1"/>
          <p:nvPr/>
        </p:nvSpPr>
        <p:spPr>
          <a:xfrm>
            <a:off x="2716084" y="4757449"/>
            <a:ext cx="1309718" cy="369332"/>
          </a:xfrm>
          <a:prstGeom prst="rect">
            <a:avLst/>
          </a:prstGeom>
          <a:noFill/>
        </p:spPr>
        <p:txBody>
          <a:bodyPr wrap="none" rtlCol="0">
            <a:spAutoFit/>
          </a:bodyPr>
          <a:lstStyle/>
          <a:p>
            <a:r>
              <a:rPr lang="en-US" dirty="0" err="1"/>
              <a:t>Cellranger</a:t>
            </a:r>
            <a:r>
              <a:rPr lang="en-US" dirty="0"/>
              <a:t> 2</a:t>
            </a:r>
          </a:p>
        </p:txBody>
      </p:sp>
      <p:sp>
        <p:nvSpPr>
          <p:cNvPr id="5" name="TextBox 4">
            <a:extLst>
              <a:ext uri="{FF2B5EF4-FFF2-40B4-BE49-F238E27FC236}">
                <a16:creationId xmlns:a16="http://schemas.microsoft.com/office/drawing/2014/main" id="{17AAE064-DE18-28CC-DE23-B8228E933470}"/>
              </a:ext>
            </a:extLst>
          </p:cNvPr>
          <p:cNvSpPr txBox="1"/>
          <p:nvPr/>
        </p:nvSpPr>
        <p:spPr>
          <a:xfrm>
            <a:off x="8020038" y="4757449"/>
            <a:ext cx="1425134" cy="369332"/>
          </a:xfrm>
          <a:prstGeom prst="rect">
            <a:avLst/>
          </a:prstGeom>
          <a:noFill/>
        </p:spPr>
        <p:txBody>
          <a:bodyPr wrap="none" rtlCol="0">
            <a:spAutoFit/>
          </a:bodyPr>
          <a:lstStyle/>
          <a:p>
            <a:r>
              <a:rPr lang="en-US" dirty="0" err="1"/>
              <a:t>Cellranger</a:t>
            </a:r>
            <a:r>
              <a:rPr lang="en-US" dirty="0"/>
              <a:t> 3+</a:t>
            </a:r>
          </a:p>
        </p:txBody>
      </p:sp>
      <p:sp>
        <p:nvSpPr>
          <p:cNvPr id="6" name="Rounded Rectangle 5">
            <a:extLst>
              <a:ext uri="{FF2B5EF4-FFF2-40B4-BE49-F238E27FC236}">
                <a16:creationId xmlns:a16="http://schemas.microsoft.com/office/drawing/2014/main" id="{4DB8CB59-9F5B-8D54-C1A9-1480426F89B6}"/>
              </a:ext>
            </a:extLst>
          </p:cNvPr>
          <p:cNvSpPr/>
          <p:nvPr/>
        </p:nvSpPr>
        <p:spPr>
          <a:xfrm>
            <a:off x="6030686" y="1480457"/>
            <a:ext cx="5065486" cy="3743904"/>
          </a:xfrm>
          <a:prstGeom prst="round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FEC0D6B-FEC9-BAA2-378A-705098B0B27E}"/>
              </a:ext>
            </a:extLst>
          </p:cNvPr>
          <p:cNvSpPr/>
          <p:nvPr/>
        </p:nvSpPr>
        <p:spPr>
          <a:xfrm>
            <a:off x="838200" y="1480457"/>
            <a:ext cx="5065486" cy="3743904"/>
          </a:xfrm>
          <a:prstGeom prst="round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78AF377-5C69-27DC-52B0-A13339C10151}"/>
              </a:ext>
            </a:extLst>
          </p:cNvPr>
          <p:cNvSpPr txBox="1"/>
          <p:nvPr/>
        </p:nvSpPr>
        <p:spPr>
          <a:xfrm>
            <a:off x="1752247" y="5322333"/>
            <a:ext cx="3285347" cy="923330"/>
          </a:xfrm>
          <a:prstGeom prst="rect">
            <a:avLst/>
          </a:prstGeom>
          <a:noFill/>
        </p:spPr>
        <p:txBody>
          <a:bodyPr wrap="square" rtlCol="0">
            <a:spAutoFit/>
          </a:bodyPr>
          <a:lstStyle/>
          <a:p>
            <a:pPr marL="285750" indent="-285750">
              <a:buFont typeface="Arial" panose="020B0604020202020204" pitchFamily="34" charset="0"/>
              <a:buChar char="•"/>
            </a:pPr>
            <a:r>
              <a:rPr lang="en-US" dirty="0"/>
              <a:t>Inflection point of knee plot</a:t>
            </a:r>
          </a:p>
          <a:p>
            <a:pPr marL="285750" indent="-285750">
              <a:buFont typeface="Arial" panose="020B0604020202020204" pitchFamily="34" charset="0"/>
              <a:buChar char="•"/>
            </a:pPr>
            <a:r>
              <a:rPr lang="en-US" dirty="0"/>
              <a:t>Missed Low-UMI cell types</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601CA607-598A-E211-8C55-FF4C49ABA40D}"/>
              </a:ext>
            </a:extLst>
          </p:cNvPr>
          <p:cNvSpPr txBox="1"/>
          <p:nvPr/>
        </p:nvSpPr>
        <p:spPr>
          <a:xfrm>
            <a:off x="5914970" y="5322333"/>
            <a:ext cx="5296918"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Compares each barcode with likely empty droplets</a:t>
            </a:r>
          </a:p>
          <a:p>
            <a:pPr marL="285750" indent="-285750">
              <a:buFont typeface="Arial" panose="020B0604020202020204" pitchFamily="34" charset="0"/>
              <a:buChar char="•"/>
            </a:pPr>
            <a:r>
              <a:rPr lang="en-US" dirty="0"/>
              <a:t>Much more permissive – keeps dead cells any anything remotely “</a:t>
            </a:r>
            <a:r>
              <a:rPr lang="en-US" dirty="0" err="1"/>
              <a:t>cellish</a:t>
            </a:r>
            <a:r>
              <a:rPr lang="en-US" dirty="0"/>
              <a:t>”</a:t>
            </a:r>
          </a:p>
        </p:txBody>
      </p:sp>
      <p:sp>
        <p:nvSpPr>
          <p:cNvPr id="10" name="TextBox 9">
            <a:extLst>
              <a:ext uri="{FF2B5EF4-FFF2-40B4-BE49-F238E27FC236}">
                <a16:creationId xmlns:a16="http://schemas.microsoft.com/office/drawing/2014/main" id="{11D92E50-4768-595D-FB2E-62E4A56C1C5B}"/>
              </a:ext>
            </a:extLst>
          </p:cNvPr>
          <p:cNvSpPr txBox="1"/>
          <p:nvPr/>
        </p:nvSpPr>
        <p:spPr>
          <a:xfrm>
            <a:off x="8212771" y="3573857"/>
            <a:ext cx="786369" cy="646331"/>
          </a:xfrm>
          <a:prstGeom prst="rect">
            <a:avLst/>
          </a:prstGeom>
          <a:noFill/>
        </p:spPr>
        <p:txBody>
          <a:bodyPr wrap="none" rtlCol="0">
            <a:spAutoFit/>
          </a:bodyPr>
          <a:lstStyle/>
          <a:p>
            <a:r>
              <a:rPr lang="en-US" dirty="0">
                <a:solidFill>
                  <a:schemeClr val="accent6"/>
                </a:solidFill>
              </a:rPr>
              <a:t>Likely </a:t>
            </a:r>
          </a:p>
          <a:p>
            <a:r>
              <a:rPr lang="en-US" dirty="0">
                <a:solidFill>
                  <a:schemeClr val="accent6"/>
                </a:solidFill>
              </a:rPr>
              <a:t>empty</a:t>
            </a:r>
          </a:p>
        </p:txBody>
      </p:sp>
      <p:sp>
        <p:nvSpPr>
          <p:cNvPr id="11" name="Left Brace 10">
            <a:extLst>
              <a:ext uri="{FF2B5EF4-FFF2-40B4-BE49-F238E27FC236}">
                <a16:creationId xmlns:a16="http://schemas.microsoft.com/office/drawing/2014/main" id="{A048682B-495C-B201-C415-1CB8C4AC4259}"/>
              </a:ext>
            </a:extLst>
          </p:cNvPr>
          <p:cNvSpPr/>
          <p:nvPr/>
        </p:nvSpPr>
        <p:spPr>
          <a:xfrm rot="16200000">
            <a:off x="8486473" y="3786755"/>
            <a:ext cx="322959" cy="836701"/>
          </a:xfrm>
          <a:prstGeom prst="leftBrace">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81AB7C6-7C55-C732-4A65-66A09DB1755B}"/>
              </a:ext>
            </a:extLst>
          </p:cNvPr>
          <p:cNvSpPr txBox="1"/>
          <p:nvPr/>
        </p:nvSpPr>
        <p:spPr>
          <a:xfrm>
            <a:off x="3348798" y="2212096"/>
            <a:ext cx="1206099" cy="523220"/>
          </a:xfrm>
          <a:prstGeom prst="rect">
            <a:avLst/>
          </a:prstGeom>
          <a:noFill/>
        </p:spPr>
        <p:txBody>
          <a:bodyPr wrap="none" rtlCol="0">
            <a:spAutoFit/>
          </a:bodyPr>
          <a:lstStyle/>
          <a:p>
            <a:r>
              <a:rPr lang="en-US" sz="1400" dirty="0">
                <a:solidFill>
                  <a:srgbClr val="7030A0"/>
                </a:solidFill>
              </a:rPr>
              <a:t>Low-UMI cells</a:t>
            </a:r>
          </a:p>
          <a:p>
            <a:r>
              <a:rPr lang="en-US" sz="1400" dirty="0">
                <a:solidFill>
                  <a:srgbClr val="7030A0"/>
                </a:solidFill>
              </a:rPr>
              <a:t>(</a:t>
            </a:r>
            <a:r>
              <a:rPr lang="en-US" sz="1400" dirty="0" err="1">
                <a:solidFill>
                  <a:srgbClr val="7030A0"/>
                </a:solidFill>
              </a:rPr>
              <a:t>eg.</a:t>
            </a:r>
            <a:r>
              <a:rPr lang="en-US" sz="1400" dirty="0">
                <a:solidFill>
                  <a:srgbClr val="7030A0"/>
                </a:solidFill>
              </a:rPr>
              <a:t> T-cells)</a:t>
            </a:r>
          </a:p>
        </p:txBody>
      </p:sp>
      <p:sp>
        <p:nvSpPr>
          <p:cNvPr id="13" name="Left Brace 12">
            <a:extLst>
              <a:ext uri="{FF2B5EF4-FFF2-40B4-BE49-F238E27FC236}">
                <a16:creationId xmlns:a16="http://schemas.microsoft.com/office/drawing/2014/main" id="{CA3E2807-9516-38D6-CF4E-4AB32F94AE81}"/>
              </a:ext>
            </a:extLst>
          </p:cNvPr>
          <p:cNvSpPr/>
          <p:nvPr/>
        </p:nvSpPr>
        <p:spPr>
          <a:xfrm rot="9000000">
            <a:off x="3043171" y="2293022"/>
            <a:ext cx="322959" cy="522273"/>
          </a:xfrm>
          <a:prstGeom prst="leftBrace">
            <a:avLst/>
          </a:prstGeom>
          <a:ln w="254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itle 1">
            <a:extLst>
              <a:ext uri="{FF2B5EF4-FFF2-40B4-BE49-F238E27FC236}">
                <a16:creationId xmlns:a16="http://schemas.microsoft.com/office/drawing/2014/main" id="{0995692E-2BEC-C022-08B7-17B9C23BFAB4}"/>
              </a:ext>
            </a:extLst>
          </p:cNvPr>
          <p:cNvSpPr>
            <a:spLocks noGrp="1"/>
          </p:cNvSpPr>
          <p:nvPr>
            <p:ph type="title"/>
          </p:nvPr>
        </p:nvSpPr>
        <p:spPr>
          <a:xfrm>
            <a:off x="838200" y="0"/>
            <a:ext cx="10515600" cy="1325563"/>
          </a:xfrm>
        </p:spPr>
        <p:txBody>
          <a:bodyPr/>
          <a:lstStyle/>
          <a:p>
            <a:r>
              <a:rPr lang="en-US" dirty="0"/>
              <a:t>Cell Calling Algorithm</a:t>
            </a:r>
          </a:p>
        </p:txBody>
      </p:sp>
      <p:sp>
        <p:nvSpPr>
          <p:cNvPr id="16" name="TextBox 15">
            <a:extLst>
              <a:ext uri="{FF2B5EF4-FFF2-40B4-BE49-F238E27FC236}">
                <a16:creationId xmlns:a16="http://schemas.microsoft.com/office/drawing/2014/main" id="{C208C61B-7A16-E167-0255-80B8B978816B}"/>
              </a:ext>
            </a:extLst>
          </p:cNvPr>
          <p:cNvSpPr txBox="1"/>
          <p:nvPr/>
        </p:nvSpPr>
        <p:spPr>
          <a:xfrm>
            <a:off x="4876800" y="1097081"/>
            <a:ext cx="6096000" cy="307777"/>
          </a:xfrm>
          <a:prstGeom prst="rect">
            <a:avLst/>
          </a:prstGeom>
          <a:noFill/>
        </p:spPr>
        <p:txBody>
          <a:bodyPr wrap="square">
            <a:spAutoFit/>
          </a:bodyPr>
          <a:lstStyle/>
          <a:p>
            <a:r>
              <a:rPr lang="en-US" sz="1400" dirty="0">
                <a:hlinkClick r:id="rId4"/>
              </a:rPr>
              <a:t>https://genomebiology.biomedcentral.com/articles/10.1186/s13059-019-1662-y</a:t>
            </a:r>
            <a:endParaRPr lang="en-US" sz="1400" dirty="0"/>
          </a:p>
        </p:txBody>
      </p:sp>
      <p:sp>
        <p:nvSpPr>
          <p:cNvPr id="17" name="TextBox 16">
            <a:extLst>
              <a:ext uri="{FF2B5EF4-FFF2-40B4-BE49-F238E27FC236}">
                <a16:creationId xmlns:a16="http://schemas.microsoft.com/office/drawing/2014/main" id="{6B662600-6346-E511-4F70-05D773CFEB68}"/>
              </a:ext>
            </a:extLst>
          </p:cNvPr>
          <p:cNvSpPr txBox="1"/>
          <p:nvPr/>
        </p:nvSpPr>
        <p:spPr>
          <a:xfrm>
            <a:off x="2028436" y="990547"/>
            <a:ext cx="2929263" cy="461665"/>
          </a:xfrm>
          <a:prstGeom prst="rect">
            <a:avLst/>
          </a:prstGeom>
          <a:noFill/>
        </p:spPr>
        <p:txBody>
          <a:bodyPr wrap="none" rtlCol="0">
            <a:spAutoFit/>
          </a:bodyPr>
          <a:lstStyle/>
          <a:p>
            <a:r>
              <a:rPr lang="en-US" sz="2400" dirty="0"/>
              <a:t>Based on </a:t>
            </a:r>
            <a:r>
              <a:rPr lang="en-US" sz="2400" dirty="0" err="1">
                <a:solidFill>
                  <a:schemeClr val="accent6"/>
                </a:solidFill>
              </a:rPr>
              <a:t>EmptyDrops</a:t>
            </a:r>
            <a:endParaRPr lang="en-US" sz="2400" dirty="0">
              <a:solidFill>
                <a:schemeClr val="accent6"/>
              </a:solidFill>
            </a:endParaRPr>
          </a:p>
        </p:txBody>
      </p:sp>
    </p:spTree>
    <p:extLst>
      <p:ext uri="{BB962C8B-B14F-4D97-AF65-F5344CB8AC3E}">
        <p14:creationId xmlns:p14="http://schemas.microsoft.com/office/powerpoint/2010/main" val="3398230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BEAF33-5382-2D3D-ADC4-C61886A022A4}"/>
              </a:ext>
            </a:extLst>
          </p:cNvPr>
          <p:cNvSpPr txBox="1">
            <a:spLocks/>
          </p:cNvSpPr>
          <p:nvPr/>
        </p:nvSpPr>
        <p:spPr>
          <a:xfrm>
            <a:off x="981576" y="155444"/>
            <a:ext cx="9534853" cy="12949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Quality Control: </a:t>
            </a:r>
            <a:r>
              <a:rPr lang="en-US" dirty="0" err="1">
                <a:solidFill>
                  <a:schemeClr val="accent6"/>
                </a:solidFill>
              </a:rPr>
              <a:t>web_summary.html</a:t>
            </a:r>
            <a:endParaRPr lang="en-US" dirty="0">
              <a:solidFill>
                <a:schemeClr val="accent6"/>
              </a:solidFill>
            </a:endParaRPr>
          </a:p>
        </p:txBody>
      </p:sp>
      <p:pic>
        <p:nvPicPr>
          <p:cNvPr id="10" name="Picture 9">
            <a:extLst>
              <a:ext uri="{FF2B5EF4-FFF2-40B4-BE49-F238E27FC236}">
                <a16:creationId xmlns:a16="http://schemas.microsoft.com/office/drawing/2014/main" id="{170FE088-5211-5360-7D15-C4D09A403CC6}"/>
              </a:ext>
            </a:extLst>
          </p:cNvPr>
          <p:cNvPicPr>
            <a:picLocks noChangeAspect="1"/>
          </p:cNvPicPr>
          <p:nvPr/>
        </p:nvPicPr>
        <p:blipFill>
          <a:blip r:embed="rId2"/>
          <a:stretch>
            <a:fillRect/>
          </a:stretch>
        </p:blipFill>
        <p:spPr>
          <a:xfrm>
            <a:off x="867189" y="1450428"/>
            <a:ext cx="6234276" cy="4120623"/>
          </a:xfrm>
          <a:prstGeom prst="rect">
            <a:avLst/>
          </a:prstGeom>
        </p:spPr>
      </p:pic>
      <p:pic>
        <p:nvPicPr>
          <p:cNvPr id="11" name="Picture 10">
            <a:extLst>
              <a:ext uri="{FF2B5EF4-FFF2-40B4-BE49-F238E27FC236}">
                <a16:creationId xmlns:a16="http://schemas.microsoft.com/office/drawing/2014/main" id="{947BA608-FA01-A138-D5CA-4A2266DD1696}"/>
              </a:ext>
            </a:extLst>
          </p:cNvPr>
          <p:cNvPicPr>
            <a:picLocks noChangeAspect="1"/>
          </p:cNvPicPr>
          <p:nvPr/>
        </p:nvPicPr>
        <p:blipFill rotWithShape="1">
          <a:blip r:embed="rId3"/>
          <a:srcRect r="50083"/>
          <a:stretch/>
        </p:blipFill>
        <p:spPr>
          <a:xfrm>
            <a:off x="7215852" y="1286949"/>
            <a:ext cx="2761378" cy="2437893"/>
          </a:xfrm>
          <a:prstGeom prst="rect">
            <a:avLst/>
          </a:prstGeom>
        </p:spPr>
      </p:pic>
      <p:pic>
        <p:nvPicPr>
          <p:cNvPr id="12" name="Picture 11">
            <a:extLst>
              <a:ext uri="{FF2B5EF4-FFF2-40B4-BE49-F238E27FC236}">
                <a16:creationId xmlns:a16="http://schemas.microsoft.com/office/drawing/2014/main" id="{82A19CBB-4C48-EF82-58FF-EC8AE586710C}"/>
              </a:ext>
            </a:extLst>
          </p:cNvPr>
          <p:cNvPicPr>
            <a:picLocks noChangeAspect="1"/>
          </p:cNvPicPr>
          <p:nvPr/>
        </p:nvPicPr>
        <p:blipFill rotWithShape="1">
          <a:blip r:embed="rId3"/>
          <a:srcRect l="50083"/>
          <a:stretch/>
        </p:blipFill>
        <p:spPr>
          <a:xfrm>
            <a:off x="7215852" y="3724842"/>
            <a:ext cx="2761377" cy="2437893"/>
          </a:xfrm>
          <a:prstGeom prst="rect">
            <a:avLst/>
          </a:prstGeom>
        </p:spPr>
      </p:pic>
    </p:spTree>
    <p:extLst>
      <p:ext uri="{BB962C8B-B14F-4D97-AF65-F5344CB8AC3E}">
        <p14:creationId xmlns:p14="http://schemas.microsoft.com/office/powerpoint/2010/main" val="247998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D2D65BC-B700-EEE7-1586-5B80EA249EDE}"/>
              </a:ext>
            </a:extLst>
          </p:cNvPr>
          <p:cNvPicPr>
            <a:picLocks noChangeAspect="1"/>
          </p:cNvPicPr>
          <p:nvPr/>
        </p:nvPicPr>
        <p:blipFill>
          <a:blip r:embed="rId2"/>
          <a:stretch>
            <a:fillRect/>
          </a:stretch>
        </p:blipFill>
        <p:spPr>
          <a:xfrm>
            <a:off x="9546946" y="1652058"/>
            <a:ext cx="1541986" cy="3859696"/>
          </a:xfrm>
          <a:prstGeom prst="rect">
            <a:avLst/>
          </a:prstGeom>
        </p:spPr>
      </p:pic>
      <p:sp>
        <p:nvSpPr>
          <p:cNvPr id="14" name="Title 1">
            <a:extLst>
              <a:ext uri="{FF2B5EF4-FFF2-40B4-BE49-F238E27FC236}">
                <a16:creationId xmlns:a16="http://schemas.microsoft.com/office/drawing/2014/main" id="{2A67C677-BD58-DC95-5C52-8460D33C3716}"/>
              </a:ext>
            </a:extLst>
          </p:cNvPr>
          <p:cNvSpPr txBox="1">
            <a:spLocks/>
          </p:cNvSpPr>
          <p:nvPr/>
        </p:nvSpPr>
        <p:spPr>
          <a:xfrm>
            <a:off x="981576" y="155444"/>
            <a:ext cx="9534853" cy="12949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Putting up the numbers</a:t>
            </a:r>
            <a:endParaRPr lang="en-US" dirty="0">
              <a:solidFill>
                <a:schemeClr val="accent6"/>
              </a:solidFill>
            </a:endParaRPr>
          </a:p>
        </p:txBody>
      </p:sp>
      <p:pic>
        <p:nvPicPr>
          <p:cNvPr id="18" name="Picture 17">
            <a:extLst>
              <a:ext uri="{FF2B5EF4-FFF2-40B4-BE49-F238E27FC236}">
                <a16:creationId xmlns:a16="http://schemas.microsoft.com/office/drawing/2014/main" id="{080DB5B6-F950-D382-B33D-326497E019AA}"/>
              </a:ext>
            </a:extLst>
          </p:cNvPr>
          <p:cNvPicPr>
            <a:picLocks noChangeAspect="1"/>
          </p:cNvPicPr>
          <p:nvPr/>
        </p:nvPicPr>
        <p:blipFill>
          <a:blip r:embed="rId3"/>
          <a:stretch>
            <a:fillRect/>
          </a:stretch>
        </p:blipFill>
        <p:spPr>
          <a:xfrm>
            <a:off x="550794" y="1209213"/>
            <a:ext cx="8996152" cy="5138578"/>
          </a:xfrm>
          <a:prstGeom prst="rect">
            <a:avLst/>
          </a:prstGeom>
        </p:spPr>
      </p:pic>
    </p:spTree>
    <p:extLst>
      <p:ext uri="{BB962C8B-B14F-4D97-AF65-F5344CB8AC3E}">
        <p14:creationId xmlns:p14="http://schemas.microsoft.com/office/powerpoint/2010/main" val="2670127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79CB-4A68-FAEA-2BD1-767AAED5EC7E}"/>
              </a:ext>
            </a:extLst>
          </p:cNvPr>
          <p:cNvSpPr>
            <a:spLocks noGrp="1"/>
          </p:cNvSpPr>
          <p:nvPr>
            <p:ph type="title"/>
          </p:nvPr>
        </p:nvSpPr>
        <p:spPr/>
        <p:txBody>
          <a:bodyPr/>
          <a:lstStyle/>
          <a:p>
            <a:r>
              <a:rPr lang="en-US" dirty="0"/>
              <a:t>Samples saturate at different rates</a:t>
            </a:r>
          </a:p>
        </p:txBody>
      </p:sp>
      <p:sp>
        <p:nvSpPr>
          <p:cNvPr id="16" name="TextBox 15">
            <a:extLst>
              <a:ext uri="{FF2B5EF4-FFF2-40B4-BE49-F238E27FC236}">
                <a16:creationId xmlns:a16="http://schemas.microsoft.com/office/drawing/2014/main" id="{6A714D84-0745-FB27-2FDE-D5919B01ADAE}"/>
              </a:ext>
            </a:extLst>
          </p:cNvPr>
          <p:cNvSpPr txBox="1"/>
          <p:nvPr/>
        </p:nvSpPr>
        <p:spPr>
          <a:xfrm>
            <a:off x="6153196" y="1795899"/>
            <a:ext cx="5490990" cy="3785652"/>
          </a:xfrm>
          <a:prstGeom prst="rect">
            <a:avLst/>
          </a:prstGeom>
          <a:noFill/>
        </p:spPr>
        <p:txBody>
          <a:bodyPr wrap="none" rtlCol="0">
            <a:spAutoFit/>
          </a:bodyPr>
          <a:lstStyle/>
          <a:p>
            <a:r>
              <a:rPr lang="en-US" sz="2400" dirty="0"/>
              <a:t>Function of:</a:t>
            </a:r>
          </a:p>
          <a:p>
            <a:endParaRPr lang="en-US" sz="2400" dirty="0"/>
          </a:p>
          <a:p>
            <a:r>
              <a:rPr lang="en-US" sz="2400" dirty="0">
                <a:solidFill>
                  <a:schemeClr val="accent6"/>
                </a:solidFill>
              </a:rPr>
              <a:t>Sample Composition:</a:t>
            </a:r>
          </a:p>
          <a:p>
            <a:r>
              <a:rPr lang="en-US" sz="2400" dirty="0"/>
              <a:t>	# of cells</a:t>
            </a:r>
          </a:p>
          <a:p>
            <a:r>
              <a:rPr lang="en-US" sz="2400" dirty="0"/>
              <a:t>	# of UMIs/cell</a:t>
            </a:r>
          </a:p>
          <a:p>
            <a:endParaRPr lang="en-US" sz="2400" dirty="0"/>
          </a:p>
          <a:p>
            <a:r>
              <a:rPr lang="en-US" sz="2400" dirty="0">
                <a:solidFill>
                  <a:schemeClr val="accent6"/>
                </a:solidFill>
              </a:rPr>
              <a:t>Library Quality:</a:t>
            </a:r>
          </a:p>
          <a:p>
            <a:r>
              <a:rPr lang="en-US" sz="2400" dirty="0"/>
              <a:t>	PCR duplication</a:t>
            </a:r>
          </a:p>
          <a:p>
            <a:r>
              <a:rPr lang="en-US" sz="2400" dirty="0"/>
              <a:t>	Adapter dimers</a:t>
            </a:r>
          </a:p>
          <a:p>
            <a:r>
              <a:rPr lang="en-US" sz="2400" dirty="0"/>
              <a:t>	Contaminating DNA (mapping rate)</a:t>
            </a:r>
          </a:p>
        </p:txBody>
      </p:sp>
      <p:grpSp>
        <p:nvGrpSpPr>
          <p:cNvPr id="19" name="Group 18">
            <a:extLst>
              <a:ext uri="{FF2B5EF4-FFF2-40B4-BE49-F238E27FC236}">
                <a16:creationId xmlns:a16="http://schemas.microsoft.com/office/drawing/2014/main" id="{08697C81-B0CC-C3D8-55ED-2FBE58945B0B}"/>
              </a:ext>
            </a:extLst>
          </p:cNvPr>
          <p:cNvGrpSpPr/>
          <p:nvPr/>
        </p:nvGrpSpPr>
        <p:grpSpPr>
          <a:xfrm>
            <a:off x="399598" y="2029056"/>
            <a:ext cx="10084626" cy="5617449"/>
            <a:chOff x="571876" y="2267595"/>
            <a:chExt cx="10084626" cy="5617449"/>
          </a:xfrm>
        </p:grpSpPr>
        <p:grpSp>
          <p:nvGrpSpPr>
            <p:cNvPr id="4" name="Group 3">
              <a:extLst>
                <a:ext uri="{FF2B5EF4-FFF2-40B4-BE49-F238E27FC236}">
                  <a16:creationId xmlns:a16="http://schemas.microsoft.com/office/drawing/2014/main" id="{C598CA4E-B14C-222E-EED7-01B8E923F142}"/>
                </a:ext>
              </a:extLst>
            </p:cNvPr>
            <p:cNvGrpSpPr/>
            <p:nvPr/>
          </p:nvGrpSpPr>
          <p:grpSpPr>
            <a:xfrm>
              <a:off x="933175" y="2267595"/>
              <a:ext cx="5361608" cy="3629622"/>
              <a:chOff x="4829313" y="3065670"/>
              <a:chExt cx="4521200" cy="2794000"/>
            </a:xfrm>
          </p:grpSpPr>
          <p:pic>
            <p:nvPicPr>
              <p:cNvPr id="5" name="Picture 4">
                <a:extLst>
                  <a:ext uri="{FF2B5EF4-FFF2-40B4-BE49-F238E27FC236}">
                    <a16:creationId xmlns:a16="http://schemas.microsoft.com/office/drawing/2014/main" id="{140541DF-AA9B-D066-3D06-77176DAFC947}"/>
                  </a:ext>
                </a:extLst>
              </p:cNvPr>
              <p:cNvPicPr>
                <a:picLocks noChangeAspect="1"/>
              </p:cNvPicPr>
              <p:nvPr/>
            </p:nvPicPr>
            <p:blipFill>
              <a:blip r:embed="rId2"/>
              <a:stretch>
                <a:fillRect/>
              </a:stretch>
            </p:blipFill>
            <p:spPr>
              <a:xfrm>
                <a:off x="4829313" y="3065670"/>
                <a:ext cx="4521200" cy="2794000"/>
              </a:xfrm>
              <a:prstGeom prst="rect">
                <a:avLst/>
              </a:prstGeom>
            </p:spPr>
          </p:pic>
          <p:sp>
            <p:nvSpPr>
              <p:cNvPr id="6" name="TextBox 5">
                <a:extLst>
                  <a:ext uri="{FF2B5EF4-FFF2-40B4-BE49-F238E27FC236}">
                    <a16:creationId xmlns:a16="http://schemas.microsoft.com/office/drawing/2014/main" id="{824247FD-3798-4915-3123-C03EB738D03B}"/>
                  </a:ext>
                </a:extLst>
              </p:cNvPr>
              <p:cNvSpPr txBox="1"/>
              <p:nvPr/>
            </p:nvSpPr>
            <p:spPr>
              <a:xfrm>
                <a:off x="5605669" y="4691270"/>
                <a:ext cx="599844" cy="338554"/>
              </a:xfrm>
              <a:prstGeom prst="rect">
                <a:avLst/>
              </a:prstGeom>
              <a:noFill/>
            </p:spPr>
            <p:txBody>
              <a:bodyPr wrap="none" rtlCol="0">
                <a:spAutoFit/>
              </a:bodyPr>
              <a:lstStyle/>
              <a:p>
                <a:r>
                  <a:rPr lang="en-US" sz="1600" dirty="0"/>
                  <a:t>HeLa</a:t>
                </a:r>
              </a:p>
            </p:txBody>
          </p:sp>
          <p:sp>
            <p:nvSpPr>
              <p:cNvPr id="7" name="TextBox 6">
                <a:extLst>
                  <a:ext uri="{FF2B5EF4-FFF2-40B4-BE49-F238E27FC236}">
                    <a16:creationId xmlns:a16="http://schemas.microsoft.com/office/drawing/2014/main" id="{A534B138-64C0-29BA-1A3C-90E10E5B93CB}"/>
                  </a:ext>
                </a:extLst>
              </p:cNvPr>
              <p:cNvSpPr txBox="1"/>
              <p:nvPr/>
            </p:nvSpPr>
            <p:spPr>
              <a:xfrm>
                <a:off x="5359576" y="3965154"/>
                <a:ext cx="875008" cy="450146"/>
              </a:xfrm>
              <a:prstGeom prst="rect">
                <a:avLst/>
              </a:prstGeom>
              <a:noFill/>
            </p:spPr>
            <p:txBody>
              <a:bodyPr wrap="none" rtlCol="0">
                <a:spAutoFit/>
              </a:bodyPr>
              <a:lstStyle/>
              <a:p>
                <a:r>
                  <a:rPr lang="en-US" sz="1600" dirty="0"/>
                  <a:t>Mouse</a:t>
                </a:r>
              </a:p>
              <a:p>
                <a:r>
                  <a:rPr lang="en-US" sz="1600" dirty="0"/>
                  <a:t>Bone Mar.</a:t>
                </a:r>
              </a:p>
            </p:txBody>
          </p:sp>
          <p:sp>
            <p:nvSpPr>
              <p:cNvPr id="8" name="TextBox 7">
                <a:extLst>
                  <a:ext uri="{FF2B5EF4-FFF2-40B4-BE49-F238E27FC236}">
                    <a16:creationId xmlns:a16="http://schemas.microsoft.com/office/drawing/2014/main" id="{7C08833A-7567-3797-CF48-D65BFD59986C}"/>
                  </a:ext>
                </a:extLst>
              </p:cNvPr>
              <p:cNvSpPr txBox="1"/>
              <p:nvPr/>
            </p:nvSpPr>
            <p:spPr>
              <a:xfrm>
                <a:off x="6603981" y="3891671"/>
                <a:ext cx="1267270" cy="584775"/>
              </a:xfrm>
              <a:prstGeom prst="rect">
                <a:avLst/>
              </a:prstGeom>
              <a:noFill/>
            </p:spPr>
            <p:txBody>
              <a:bodyPr wrap="none" rtlCol="0">
                <a:spAutoFit/>
              </a:bodyPr>
              <a:lstStyle/>
              <a:p>
                <a:r>
                  <a:rPr lang="en-US" sz="1600" dirty="0"/>
                  <a:t>Human Brain</a:t>
                </a:r>
              </a:p>
              <a:p>
                <a:r>
                  <a:rPr lang="en-US" sz="1600" dirty="0"/>
                  <a:t>Nuclei</a:t>
                </a:r>
              </a:p>
            </p:txBody>
          </p:sp>
          <p:sp>
            <p:nvSpPr>
              <p:cNvPr id="9" name="TextBox 8">
                <a:extLst>
                  <a:ext uri="{FF2B5EF4-FFF2-40B4-BE49-F238E27FC236}">
                    <a16:creationId xmlns:a16="http://schemas.microsoft.com/office/drawing/2014/main" id="{B86E04EE-ED33-0606-07AF-A45BF643EEB5}"/>
                  </a:ext>
                </a:extLst>
              </p:cNvPr>
              <p:cNvSpPr txBox="1"/>
              <p:nvPr/>
            </p:nvSpPr>
            <p:spPr>
              <a:xfrm>
                <a:off x="7871251" y="4352716"/>
                <a:ext cx="1218795" cy="338554"/>
              </a:xfrm>
              <a:prstGeom prst="rect">
                <a:avLst/>
              </a:prstGeom>
              <a:noFill/>
            </p:spPr>
            <p:txBody>
              <a:bodyPr wrap="none" rtlCol="0">
                <a:spAutoFit/>
              </a:bodyPr>
              <a:lstStyle/>
              <a:p>
                <a:r>
                  <a:rPr lang="en-US" sz="1600" dirty="0"/>
                  <a:t>Maize Shoot</a:t>
                </a:r>
              </a:p>
            </p:txBody>
          </p:sp>
          <p:sp>
            <p:nvSpPr>
              <p:cNvPr id="10" name="TextBox 9">
                <a:extLst>
                  <a:ext uri="{FF2B5EF4-FFF2-40B4-BE49-F238E27FC236}">
                    <a16:creationId xmlns:a16="http://schemas.microsoft.com/office/drawing/2014/main" id="{368693EB-373B-E95B-CA3C-06ADAE6319ED}"/>
                  </a:ext>
                </a:extLst>
              </p:cNvPr>
              <p:cNvSpPr txBox="1"/>
              <p:nvPr/>
            </p:nvSpPr>
            <p:spPr>
              <a:xfrm>
                <a:off x="7762321" y="3370639"/>
                <a:ext cx="768865" cy="338554"/>
              </a:xfrm>
              <a:prstGeom prst="rect">
                <a:avLst/>
              </a:prstGeom>
              <a:noFill/>
            </p:spPr>
            <p:txBody>
              <a:bodyPr wrap="none" rtlCol="0">
                <a:spAutoFit/>
              </a:bodyPr>
              <a:lstStyle/>
              <a:p>
                <a:r>
                  <a:rPr lang="en-US" sz="1600" dirty="0"/>
                  <a:t>Pombe</a:t>
                </a:r>
              </a:p>
            </p:txBody>
          </p:sp>
        </p:grpSp>
        <p:sp>
          <p:nvSpPr>
            <p:cNvPr id="15" name="Arc 14">
              <a:extLst>
                <a:ext uri="{FF2B5EF4-FFF2-40B4-BE49-F238E27FC236}">
                  <a16:creationId xmlns:a16="http://schemas.microsoft.com/office/drawing/2014/main" id="{D7CA94BF-7CAC-6DD1-8322-956A0AFD63AE}"/>
                </a:ext>
              </a:extLst>
            </p:cNvPr>
            <p:cNvSpPr/>
            <p:nvPr/>
          </p:nvSpPr>
          <p:spPr>
            <a:xfrm flipH="1">
              <a:off x="1508992" y="2782957"/>
              <a:ext cx="9147510" cy="5102087"/>
            </a:xfrm>
            <a:prstGeom prst="arc">
              <a:avLst>
                <a:gd name="adj1" fmla="val 17531795"/>
                <a:gd name="adj2" fmla="val 0"/>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836EC077-713E-CC93-7E50-072E4D777414}"/>
                </a:ext>
              </a:extLst>
            </p:cNvPr>
            <p:cNvSpPr/>
            <p:nvPr/>
          </p:nvSpPr>
          <p:spPr>
            <a:xfrm flipH="1">
              <a:off x="1522245" y="3776868"/>
              <a:ext cx="7528987" cy="3072328"/>
            </a:xfrm>
            <a:prstGeom prst="arc">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E851B5AC-774B-5D29-2323-C80097E03174}"/>
                </a:ext>
              </a:extLst>
            </p:cNvPr>
            <p:cNvSpPr txBox="1"/>
            <p:nvPr/>
          </p:nvSpPr>
          <p:spPr>
            <a:xfrm>
              <a:off x="2998385" y="5857461"/>
              <a:ext cx="1485471" cy="369332"/>
            </a:xfrm>
            <a:prstGeom prst="rect">
              <a:avLst/>
            </a:prstGeom>
            <a:noFill/>
          </p:spPr>
          <p:txBody>
            <a:bodyPr wrap="none" rtlCol="0">
              <a:spAutoFit/>
            </a:bodyPr>
            <a:lstStyle/>
            <a:p>
              <a:r>
                <a:rPr lang="en-US" dirty="0"/>
                <a:t>Reads per cell</a:t>
              </a:r>
            </a:p>
          </p:txBody>
        </p:sp>
        <p:sp>
          <p:nvSpPr>
            <p:cNvPr id="18" name="TextBox 17">
              <a:extLst>
                <a:ext uri="{FF2B5EF4-FFF2-40B4-BE49-F238E27FC236}">
                  <a16:creationId xmlns:a16="http://schemas.microsoft.com/office/drawing/2014/main" id="{2F3033BC-3F31-517B-C428-3651C58EE010}"/>
                </a:ext>
              </a:extLst>
            </p:cNvPr>
            <p:cNvSpPr txBox="1"/>
            <p:nvPr/>
          </p:nvSpPr>
          <p:spPr>
            <a:xfrm rot="16200000">
              <a:off x="-389285" y="3715145"/>
              <a:ext cx="2291653" cy="369332"/>
            </a:xfrm>
            <a:prstGeom prst="rect">
              <a:avLst/>
            </a:prstGeom>
            <a:noFill/>
          </p:spPr>
          <p:txBody>
            <a:bodyPr wrap="none" rtlCol="0">
              <a:spAutoFit/>
            </a:bodyPr>
            <a:lstStyle/>
            <a:p>
              <a:r>
                <a:rPr lang="en-US" dirty="0"/>
                <a:t>Sequencing Saturation</a:t>
              </a:r>
            </a:p>
          </p:txBody>
        </p:sp>
      </p:grpSp>
    </p:spTree>
    <p:extLst>
      <p:ext uri="{BB962C8B-B14F-4D97-AF65-F5344CB8AC3E}">
        <p14:creationId xmlns:p14="http://schemas.microsoft.com/office/powerpoint/2010/main" val="2574627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4819-369A-EF45-5E98-532465F5EDE2}"/>
              </a:ext>
            </a:extLst>
          </p:cNvPr>
          <p:cNvSpPr>
            <a:spLocks noGrp="1"/>
          </p:cNvSpPr>
          <p:nvPr>
            <p:ph type="title"/>
          </p:nvPr>
        </p:nvSpPr>
        <p:spPr>
          <a:xfrm>
            <a:off x="838200" y="2766218"/>
            <a:ext cx="10515600" cy="1325563"/>
          </a:xfrm>
        </p:spPr>
        <p:txBody>
          <a:bodyPr/>
          <a:lstStyle/>
          <a:p>
            <a:pPr algn="ctr"/>
            <a:r>
              <a:rPr lang="en-US" dirty="0"/>
              <a:t>Mapping and Counting</a:t>
            </a:r>
          </a:p>
        </p:txBody>
      </p:sp>
    </p:spTree>
    <p:extLst>
      <p:ext uri="{BB962C8B-B14F-4D97-AF65-F5344CB8AC3E}">
        <p14:creationId xmlns:p14="http://schemas.microsoft.com/office/powerpoint/2010/main" val="2362085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82153B6-05EA-78D0-A2CB-C7C441F47E2F}"/>
              </a:ext>
            </a:extLst>
          </p:cNvPr>
          <p:cNvSpPr>
            <a:spLocks noGrp="1"/>
          </p:cNvSpPr>
          <p:nvPr>
            <p:ph type="title"/>
          </p:nvPr>
        </p:nvSpPr>
        <p:spPr>
          <a:xfrm>
            <a:off x="371062" y="518076"/>
            <a:ext cx="11039060" cy="994172"/>
          </a:xfrm>
        </p:spPr>
        <p:txBody>
          <a:bodyPr>
            <a:noAutofit/>
          </a:bodyPr>
          <a:lstStyle/>
          <a:p>
            <a:r>
              <a:rPr lang="en-US" dirty="0">
                <a:solidFill>
                  <a:schemeClr val="accent6"/>
                </a:solidFill>
              </a:rPr>
              <a:t>Sequencing Saturation </a:t>
            </a:r>
            <a:r>
              <a:rPr lang="en-US" dirty="0"/>
              <a:t>– How deep?</a:t>
            </a:r>
          </a:p>
        </p:txBody>
      </p:sp>
      <p:pic>
        <p:nvPicPr>
          <p:cNvPr id="7" name="Picture 6">
            <a:extLst>
              <a:ext uri="{FF2B5EF4-FFF2-40B4-BE49-F238E27FC236}">
                <a16:creationId xmlns:a16="http://schemas.microsoft.com/office/drawing/2014/main" id="{1D956E98-6D09-F974-5335-8FC07067FFA8}"/>
              </a:ext>
            </a:extLst>
          </p:cNvPr>
          <p:cNvPicPr>
            <a:picLocks noChangeAspect="1"/>
          </p:cNvPicPr>
          <p:nvPr/>
        </p:nvPicPr>
        <p:blipFill>
          <a:blip r:embed="rId2"/>
          <a:stretch>
            <a:fillRect/>
          </a:stretch>
        </p:blipFill>
        <p:spPr>
          <a:xfrm>
            <a:off x="946254" y="1512248"/>
            <a:ext cx="5887892" cy="2138800"/>
          </a:xfrm>
          <a:prstGeom prst="rect">
            <a:avLst/>
          </a:prstGeom>
        </p:spPr>
      </p:pic>
      <p:pic>
        <p:nvPicPr>
          <p:cNvPr id="9" name="Picture 8">
            <a:extLst>
              <a:ext uri="{FF2B5EF4-FFF2-40B4-BE49-F238E27FC236}">
                <a16:creationId xmlns:a16="http://schemas.microsoft.com/office/drawing/2014/main" id="{1CDE10DE-DD68-8E83-DC35-1E68D7F08F68}"/>
              </a:ext>
            </a:extLst>
          </p:cNvPr>
          <p:cNvPicPr>
            <a:picLocks noChangeAspect="1"/>
          </p:cNvPicPr>
          <p:nvPr/>
        </p:nvPicPr>
        <p:blipFill>
          <a:blip r:embed="rId3"/>
          <a:stretch>
            <a:fillRect/>
          </a:stretch>
        </p:blipFill>
        <p:spPr>
          <a:xfrm>
            <a:off x="7313507" y="1603370"/>
            <a:ext cx="2972463" cy="1732763"/>
          </a:xfrm>
          <a:prstGeom prst="rect">
            <a:avLst/>
          </a:prstGeom>
        </p:spPr>
      </p:pic>
      <p:pic>
        <p:nvPicPr>
          <p:cNvPr id="11" name="Picture 10">
            <a:extLst>
              <a:ext uri="{FF2B5EF4-FFF2-40B4-BE49-F238E27FC236}">
                <a16:creationId xmlns:a16="http://schemas.microsoft.com/office/drawing/2014/main" id="{A5BC8F93-3837-CF5E-7C1F-DECAE5732438}"/>
              </a:ext>
            </a:extLst>
          </p:cNvPr>
          <p:cNvPicPr>
            <a:picLocks noChangeAspect="1"/>
          </p:cNvPicPr>
          <p:nvPr/>
        </p:nvPicPr>
        <p:blipFill rotWithShape="1">
          <a:blip r:embed="rId4"/>
          <a:srcRect b="45057"/>
          <a:stretch/>
        </p:blipFill>
        <p:spPr>
          <a:xfrm>
            <a:off x="717956" y="3690190"/>
            <a:ext cx="4650213" cy="1844160"/>
          </a:xfrm>
          <a:prstGeom prst="rect">
            <a:avLst/>
          </a:prstGeom>
        </p:spPr>
      </p:pic>
      <p:pic>
        <p:nvPicPr>
          <p:cNvPr id="13" name="Picture 12">
            <a:extLst>
              <a:ext uri="{FF2B5EF4-FFF2-40B4-BE49-F238E27FC236}">
                <a16:creationId xmlns:a16="http://schemas.microsoft.com/office/drawing/2014/main" id="{45589D2F-7A98-EE34-0E1C-2EF9D9300F69}"/>
              </a:ext>
            </a:extLst>
          </p:cNvPr>
          <p:cNvPicPr>
            <a:picLocks noChangeAspect="1"/>
          </p:cNvPicPr>
          <p:nvPr/>
        </p:nvPicPr>
        <p:blipFill rotWithShape="1">
          <a:blip r:embed="rId4"/>
          <a:srcRect t="55719"/>
          <a:stretch/>
        </p:blipFill>
        <p:spPr>
          <a:xfrm>
            <a:off x="5434430" y="3651048"/>
            <a:ext cx="5771853" cy="1844809"/>
          </a:xfrm>
          <a:prstGeom prst="rect">
            <a:avLst/>
          </a:prstGeom>
        </p:spPr>
      </p:pic>
      <p:sp>
        <p:nvSpPr>
          <p:cNvPr id="12" name="TextBox 11">
            <a:extLst>
              <a:ext uri="{FF2B5EF4-FFF2-40B4-BE49-F238E27FC236}">
                <a16:creationId xmlns:a16="http://schemas.microsoft.com/office/drawing/2014/main" id="{546E64C1-901D-8333-EE2E-DEC04DEBDB26}"/>
              </a:ext>
            </a:extLst>
          </p:cNvPr>
          <p:cNvSpPr txBox="1"/>
          <p:nvPr/>
        </p:nvSpPr>
        <p:spPr>
          <a:xfrm>
            <a:off x="8624277" y="5495857"/>
            <a:ext cx="2464136" cy="253916"/>
          </a:xfrm>
          <a:prstGeom prst="rect">
            <a:avLst/>
          </a:prstGeom>
          <a:noFill/>
        </p:spPr>
        <p:txBody>
          <a:bodyPr wrap="none" rtlCol="0">
            <a:spAutoFit/>
          </a:bodyPr>
          <a:lstStyle/>
          <a:p>
            <a:r>
              <a:rPr lang="en-US" sz="1050" dirty="0"/>
              <a:t>Regan and </a:t>
            </a:r>
            <a:r>
              <a:rPr lang="en-US" sz="1050" dirty="0" err="1"/>
              <a:t>Preall</a:t>
            </a:r>
            <a:r>
              <a:rPr lang="en-US" sz="1050" dirty="0"/>
              <a:t>, Current Protocols, 2022</a:t>
            </a:r>
          </a:p>
        </p:txBody>
      </p:sp>
    </p:spTree>
    <p:extLst>
      <p:ext uri="{BB962C8B-B14F-4D97-AF65-F5344CB8AC3E}">
        <p14:creationId xmlns:p14="http://schemas.microsoft.com/office/powerpoint/2010/main" val="1978304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1C55-8134-151F-0C2F-04D0BE9A7A30}"/>
              </a:ext>
            </a:extLst>
          </p:cNvPr>
          <p:cNvSpPr>
            <a:spLocks noGrp="1"/>
          </p:cNvSpPr>
          <p:nvPr>
            <p:ph type="title"/>
          </p:nvPr>
        </p:nvSpPr>
        <p:spPr/>
        <p:txBody>
          <a:bodyPr/>
          <a:lstStyle/>
          <a:p>
            <a:r>
              <a:rPr lang="en-US" dirty="0"/>
              <a:t>Combine samples with </a:t>
            </a:r>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cellranger</a:t>
            </a:r>
            <a:r>
              <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sz="3600" dirty="0" err="1">
                <a:solidFill>
                  <a:schemeClr val="accent6"/>
                </a:solidFill>
                <a:latin typeface="Menlo" panose="020B0609030804020204" pitchFamily="49" charset="0"/>
                <a:ea typeface="Menlo" panose="020B0609030804020204" pitchFamily="49" charset="0"/>
                <a:cs typeface="Menlo" panose="020B0609030804020204" pitchFamily="49" charset="0"/>
              </a:rPr>
              <a:t>aggr</a:t>
            </a:r>
            <a:endPar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endParaRPr>
          </a:p>
        </p:txBody>
      </p:sp>
      <p:sp>
        <p:nvSpPr>
          <p:cNvPr id="5" name="TextBox 4">
            <a:extLst>
              <a:ext uri="{FF2B5EF4-FFF2-40B4-BE49-F238E27FC236}">
                <a16:creationId xmlns:a16="http://schemas.microsoft.com/office/drawing/2014/main" id="{E537566C-7000-D928-1BC3-A03786E0E247}"/>
              </a:ext>
            </a:extLst>
          </p:cNvPr>
          <p:cNvSpPr txBox="1"/>
          <p:nvPr/>
        </p:nvSpPr>
        <p:spPr>
          <a:xfrm>
            <a:off x="838199" y="1786153"/>
            <a:ext cx="10254343" cy="738664"/>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sample_id,molecule_h5</a:t>
            </a:r>
          </a:p>
          <a:p>
            <a:r>
              <a:rPr lang="en-US" dirty="0"/>
              <a:t>SeqTech22_RNA_10k,/fake/path/SeqTech22/count/SeqTech22_RNA_10k/outs/molecule_info.h5</a:t>
            </a:r>
          </a:p>
          <a:p>
            <a:r>
              <a:rPr lang="en-US" dirty="0"/>
              <a:t>SeqTech22_RNA_12k,/fake/path/SeqTech22/count/SeqTech22_RNA_12k/outs/molecule_info.h5</a:t>
            </a:r>
          </a:p>
        </p:txBody>
      </p:sp>
      <p:sp>
        <p:nvSpPr>
          <p:cNvPr id="6" name="TextBox 5">
            <a:extLst>
              <a:ext uri="{FF2B5EF4-FFF2-40B4-BE49-F238E27FC236}">
                <a16:creationId xmlns:a16="http://schemas.microsoft.com/office/drawing/2014/main" id="{8B5B6BBF-4642-748E-422E-88AFA4AE691B}"/>
              </a:ext>
            </a:extLst>
          </p:cNvPr>
          <p:cNvSpPr txBox="1"/>
          <p:nvPr/>
        </p:nvSpPr>
        <p:spPr>
          <a:xfrm>
            <a:off x="838199" y="1327388"/>
            <a:ext cx="3676584" cy="461665"/>
          </a:xfrm>
          <a:prstGeom prst="rect">
            <a:avLst/>
          </a:prstGeom>
          <a:noFill/>
        </p:spPr>
        <p:txBody>
          <a:bodyPr wrap="none" rtlCol="0">
            <a:spAutoFit/>
          </a:bodyPr>
          <a:lstStyle/>
          <a:p>
            <a:r>
              <a:rPr lang="en-US" sz="2400" dirty="0"/>
              <a:t>First, make an </a:t>
            </a:r>
            <a:r>
              <a:rPr lang="en-US" dirty="0" err="1">
                <a:solidFill>
                  <a:schemeClr val="accent6"/>
                </a:solidFill>
                <a:latin typeface="Menlo" panose="020B0609030804020204" pitchFamily="49" charset="0"/>
                <a:ea typeface="Menlo" panose="020B0609030804020204" pitchFamily="49" charset="0"/>
                <a:cs typeface="Menlo" panose="020B0609030804020204" pitchFamily="49" charset="0"/>
              </a:rPr>
              <a:t>aggr.csv</a:t>
            </a:r>
            <a:r>
              <a:rPr lang="en-US" sz="2400" dirty="0">
                <a:solidFill>
                  <a:schemeClr val="accent6"/>
                </a:solidFill>
              </a:rPr>
              <a:t> </a:t>
            </a:r>
            <a:r>
              <a:rPr lang="en-US" sz="2400" dirty="0"/>
              <a:t>file</a:t>
            </a:r>
          </a:p>
        </p:txBody>
      </p:sp>
      <p:sp>
        <p:nvSpPr>
          <p:cNvPr id="8" name="TextBox 7">
            <a:extLst>
              <a:ext uri="{FF2B5EF4-FFF2-40B4-BE49-F238E27FC236}">
                <a16:creationId xmlns:a16="http://schemas.microsoft.com/office/drawing/2014/main" id="{80A8C651-1F7E-CCA8-FAB2-F0C9FE99FF9F}"/>
              </a:ext>
            </a:extLst>
          </p:cNvPr>
          <p:cNvSpPr txBox="1"/>
          <p:nvPr/>
        </p:nvSpPr>
        <p:spPr>
          <a:xfrm>
            <a:off x="838198" y="2831182"/>
            <a:ext cx="10254343" cy="1815882"/>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400">
                <a:latin typeface="Menlo" panose="020B0609030804020204" pitchFamily="49" charset="0"/>
                <a:ea typeface="Menlo" panose="020B0609030804020204" pitchFamily="49" charset="0"/>
                <a:cs typeface="Menlo" panose="020B0609030804020204" pitchFamily="49" charset="0"/>
              </a:defRPr>
            </a:lvl1pPr>
          </a:lstStyle>
          <a:p>
            <a:r>
              <a:rPr lang="en-US" dirty="0"/>
              <a:t>PROJECTDIR=/fake/path/SeqTech22/</a:t>
            </a:r>
          </a:p>
          <a:p>
            <a:endParaRPr lang="en-US" dirty="0"/>
          </a:p>
          <a:p>
            <a:r>
              <a:rPr lang="en-US" dirty="0" err="1"/>
              <a:t>cellranger</a:t>
            </a:r>
            <a:r>
              <a:rPr lang="en-US" dirty="0"/>
              <a:t> </a:t>
            </a:r>
            <a:r>
              <a:rPr lang="en-US" dirty="0" err="1"/>
              <a:t>aggr</a:t>
            </a:r>
            <a:r>
              <a:rPr lang="en-US" dirty="0"/>
              <a:t> --id=</a:t>
            </a:r>
            <a:r>
              <a:rPr lang="en-US" dirty="0" err="1"/>
              <a:t>SeqTech</a:t>
            </a:r>
            <a:r>
              <a:rPr lang="en-US" dirty="0"/>
              <a:t> \</a:t>
            </a:r>
          </a:p>
          <a:p>
            <a:r>
              <a:rPr lang="en-US" dirty="0"/>
              <a:t>	--</a:t>
            </a:r>
            <a:r>
              <a:rPr lang="en-US" dirty="0" err="1"/>
              <a:t>jobmode</a:t>
            </a:r>
            <a:r>
              <a:rPr lang="en-US" dirty="0"/>
              <a:t>=local \</a:t>
            </a:r>
          </a:p>
          <a:p>
            <a:r>
              <a:rPr lang="en-US" dirty="0"/>
              <a:t>	--csv=$PROJECTDIR/</a:t>
            </a:r>
            <a:r>
              <a:rPr lang="en-US" dirty="0" err="1"/>
              <a:t>aggr.csv</a:t>
            </a:r>
            <a:r>
              <a:rPr lang="en-US" dirty="0"/>
              <a:t> \</a:t>
            </a:r>
          </a:p>
          <a:p>
            <a:r>
              <a:rPr lang="en-US" dirty="0"/>
              <a:t>	--normalize=none \ # or –-normalize=mapped</a:t>
            </a:r>
          </a:p>
          <a:p>
            <a:r>
              <a:rPr lang="en-US" dirty="0"/>
              <a:t>	--</a:t>
            </a:r>
            <a:r>
              <a:rPr lang="en-US" dirty="0" err="1"/>
              <a:t>localcores</a:t>
            </a:r>
            <a:r>
              <a:rPr lang="en-US" dirty="0"/>
              <a:t>=16 \</a:t>
            </a:r>
          </a:p>
          <a:p>
            <a:r>
              <a:rPr lang="en-US" dirty="0"/>
              <a:t>	--</a:t>
            </a:r>
            <a:r>
              <a:rPr lang="en-US" dirty="0" err="1"/>
              <a:t>localmem</a:t>
            </a:r>
            <a:r>
              <a:rPr lang="en-US" dirty="0"/>
              <a:t>=64 </a:t>
            </a:r>
          </a:p>
        </p:txBody>
      </p:sp>
      <p:sp>
        <p:nvSpPr>
          <p:cNvPr id="9" name="TextBox 8">
            <a:extLst>
              <a:ext uri="{FF2B5EF4-FFF2-40B4-BE49-F238E27FC236}">
                <a16:creationId xmlns:a16="http://schemas.microsoft.com/office/drawing/2014/main" id="{03DC3A8D-7509-6285-71CB-415AC1BB54F3}"/>
              </a:ext>
            </a:extLst>
          </p:cNvPr>
          <p:cNvSpPr txBox="1"/>
          <p:nvPr/>
        </p:nvSpPr>
        <p:spPr>
          <a:xfrm>
            <a:off x="925285" y="4791948"/>
            <a:ext cx="8741229" cy="1754326"/>
          </a:xfrm>
          <a:prstGeom prst="rect">
            <a:avLst/>
          </a:prstGeom>
          <a:noFill/>
        </p:spPr>
        <p:txBody>
          <a:bodyPr wrap="square" rtlCol="0">
            <a:spAutoFit/>
          </a:bodyPr>
          <a:lstStyle/>
          <a:p>
            <a:r>
              <a:rPr lang="en-US" sz="1400" dirty="0">
                <a:solidFill>
                  <a:schemeClr val="accent6"/>
                </a:solidFill>
                <a:latin typeface="Menlo" panose="020B0609030804020204" pitchFamily="49" charset="0"/>
                <a:ea typeface="Menlo" panose="020B0609030804020204" pitchFamily="49" charset="0"/>
                <a:cs typeface="Menlo" panose="020B0609030804020204" pitchFamily="49" charset="0"/>
              </a:rPr>
              <a:t>--normalize=mapped</a:t>
            </a:r>
            <a:r>
              <a:rPr lang="en-US" dirty="0"/>
              <a:t> will subsample reads from higher-depth libraries until all have roughly similar numbers of reads per cell.  It isn’t frequently used in publications.  Rather, try your best to just sequence all samples to the same depth.</a:t>
            </a:r>
          </a:p>
          <a:p>
            <a:endParaRPr lang="en-US" dirty="0"/>
          </a:p>
          <a:p>
            <a:r>
              <a:rPr lang="en-US" sz="1400" dirty="0">
                <a:solidFill>
                  <a:schemeClr val="accent6"/>
                </a:solidFill>
                <a:latin typeface="Menlo" panose="020B0609030804020204" pitchFamily="49" charset="0"/>
                <a:ea typeface="Menlo" panose="020B0609030804020204" pitchFamily="49" charset="0"/>
                <a:cs typeface="Menlo" panose="020B0609030804020204" pitchFamily="49" charset="0"/>
              </a:rPr>
              <a:t>--normalize=none</a:t>
            </a:r>
            <a:r>
              <a:rPr lang="en-US" sz="1800" dirty="0">
                <a:solidFill>
                  <a:schemeClr val="accent6"/>
                </a:solidFill>
                <a:latin typeface="Menlo" panose="020B0609030804020204" pitchFamily="49" charset="0"/>
                <a:ea typeface="Menlo" panose="020B0609030804020204" pitchFamily="49" charset="0"/>
                <a:cs typeface="Menlo" panose="020B0609030804020204" pitchFamily="49" charset="0"/>
              </a:rPr>
              <a:t> </a:t>
            </a:r>
            <a:r>
              <a:rPr lang="en-US" dirty="0"/>
              <a:t>simply </a:t>
            </a:r>
            <a:r>
              <a:rPr lang="en-US" dirty="0" err="1"/>
              <a:t>concatemerizes</a:t>
            </a:r>
            <a:r>
              <a:rPr lang="en-US" dirty="0"/>
              <a:t> the two matrices together, and gives each samples a unique barcode suffix, in the order they appear in the </a:t>
            </a:r>
            <a:r>
              <a:rPr lang="en-US" sz="1400" dirty="0" err="1">
                <a:solidFill>
                  <a:schemeClr val="accent6"/>
                </a:solidFill>
                <a:latin typeface="Menlo" panose="020B0609030804020204" pitchFamily="49" charset="0"/>
                <a:ea typeface="Menlo" panose="020B0609030804020204" pitchFamily="49" charset="0"/>
                <a:cs typeface="Menlo" panose="020B0609030804020204" pitchFamily="49" charset="0"/>
              </a:rPr>
              <a:t>aggr.csv</a:t>
            </a:r>
            <a:r>
              <a:rPr lang="en-US" dirty="0"/>
              <a:t> file (-1, -2, -3, </a:t>
            </a:r>
            <a:r>
              <a:rPr lang="en-US" dirty="0" err="1"/>
              <a:t>etc</a:t>
            </a:r>
            <a:r>
              <a:rPr lang="en-US" dirty="0"/>
              <a:t>)</a:t>
            </a:r>
          </a:p>
        </p:txBody>
      </p:sp>
    </p:spTree>
    <p:extLst>
      <p:ext uri="{BB962C8B-B14F-4D97-AF65-F5344CB8AC3E}">
        <p14:creationId xmlns:p14="http://schemas.microsoft.com/office/powerpoint/2010/main" val="3291070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6857-2E9B-2EE7-6B69-1D72753FA069}"/>
              </a:ext>
            </a:extLst>
          </p:cNvPr>
          <p:cNvSpPr>
            <a:spLocks noGrp="1"/>
          </p:cNvSpPr>
          <p:nvPr>
            <p:ph type="title"/>
          </p:nvPr>
        </p:nvSpPr>
        <p:spPr/>
        <p:txBody>
          <a:bodyPr/>
          <a:lstStyle/>
          <a:p>
            <a:r>
              <a:rPr lang="en-US" dirty="0"/>
              <a:t>Matrix format: HDF5 vs MTX (MEX)</a:t>
            </a:r>
          </a:p>
        </p:txBody>
      </p:sp>
      <p:pic>
        <p:nvPicPr>
          <p:cNvPr id="5" name="Picture 4">
            <a:extLst>
              <a:ext uri="{FF2B5EF4-FFF2-40B4-BE49-F238E27FC236}">
                <a16:creationId xmlns:a16="http://schemas.microsoft.com/office/drawing/2014/main" id="{20481EC8-48D1-E01A-F94F-1B9E34546726}"/>
              </a:ext>
            </a:extLst>
          </p:cNvPr>
          <p:cNvPicPr>
            <a:picLocks noChangeAspect="1"/>
          </p:cNvPicPr>
          <p:nvPr/>
        </p:nvPicPr>
        <p:blipFill>
          <a:blip r:embed="rId2"/>
          <a:stretch>
            <a:fillRect/>
          </a:stretch>
        </p:blipFill>
        <p:spPr>
          <a:xfrm>
            <a:off x="1612256" y="3854484"/>
            <a:ext cx="2749476" cy="973417"/>
          </a:xfrm>
          <a:prstGeom prst="rect">
            <a:avLst/>
          </a:prstGeom>
        </p:spPr>
      </p:pic>
      <p:pic>
        <p:nvPicPr>
          <p:cNvPr id="6" name="Picture 5">
            <a:extLst>
              <a:ext uri="{FF2B5EF4-FFF2-40B4-BE49-F238E27FC236}">
                <a16:creationId xmlns:a16="http://schemas.microsoft.com/office/drawing/2014/main" id="{9B37CF44-EACC-3B9E-A9FC-8B246D05BC39}"/>
              </a:ext>
            </a:extLst>
          </p:cNvPr>
          <p:cNvPicPr>
            <a:picLocks noChangeAspect="1"/>
          </p:cNvPicPr>
          <p:nvPr/>
        </p:nvPicPr>
        <p:blipFill>
          <a:blip r:embed="rId3"/>
          <a:stretch>
            <a:fillRect/>
          </a:stretch>
        </p:blipFill>
        <p:spPr>
          <a:xfrm>
            <a:off x="1605523" y="2750882"/>
            <a:ext cx="1408893" cy="999033"/>
          </a:xfrm>
          <a:prstGeom prst="rect">
            <a:avLst/>
          </a:prstGeom>
        </p:spPr>
      </p:pic>
      <p:sp>
        <p:nvSpPr>
          <p:cNvPr id="8" name="TextBox 7">
            <a:extLst>
              <a:ext uri="{FF2B5EF4-FFF2-40B4-BE49-F238E27FC236}">
                <a16:creationId xmlns:a16="http://schemas.microsoft.com/office/drawing/2014/main" id="{96364D86-E62B-6ABD-EF33-9CB7D03E7230}"/>
              </a:ext>
            </a:extLst>
          </p:cNvPr>
          <p:cNvSpPr txBox="1"/>
          <p:nvPr/>
        </p:nvSpPr>
        <p:spPr>
          <a:xfrm>
            <a:off x="1612256" y="5010184"/>
            <a:ext cx="4125488" cy="1785104"/>
          </a:xfrm>
          <a:prstGeom prst="rect">
            <a:avLst/>
          </a:prstGeom>
          <a:solidFill>
            <a:schemeClr val="bg1">
              <a:lumMod val="85000"/>
            </a:schemeClr>
          </a:solidFill>
        </p:spPr>
        <p:txBody>
          <a:bodyPr wrap="square">
            <a:spAutoFit/>
          </a:bodyPr>
          <a:lstStyle/>
          <a:p>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MatrixMarket</a:t>
            </a:r>
            <a:r>
              <a:rPr lang="en-US" sz="1000" dirty="0">
                <a:latin typeface="Menlo" panose="020B0609030804020204" pitchFamily="49" charset="0"/>
                <a:ea typeface="Menlo" panose="020B0609030804020204" pitchFamily="49" charset="0"/>
                <a:cs typeface="Menlo" panose="020B0609030804020204" pitchFamily="49" charset="0"/>
              </a:rPr>
              <a:t> matrix coordinate integer general</a:t>
            </a:r>
          </a:p>
          <a:p>
            <a:r>
              <a:rPr lang="en-US" sz="1000" dirty="0">
                <a:latin typeface="Menlo" panose="020B0609030804020204" pitchFamily="49" charset="0"/>
                <a:ea typeface="Menlo" panose="020B0609030804020204" pitchFamily="49" charset="0"/>
                <a:cs typeface="Menlo" panose="020B0609030804020204" pitchFamily="49" charset="0"/>
              </a:rPr>
              <a:t>%</a:t>
            </a:r>
            <a:r>
              <a:rPr lang="en-US" sz="1000" dirty="0" err="1">
                <a:latin typeface="Menlo" panose="020B0609030804020204" pitchFamily="49" charset="0"/>
                <a:ea typeface="Menlo" panose="020B0609030804020204" pitchFamily="49" charset="0"/>
                <a:cs typeface="Menlo" panose="020B0609030804020204" pitchFamily="49" charset="0"/>
              </a:rPr>
              <a:t>metadata_json</a:t>
            </a:r>
            <a:r>
              <a:rPr lang="en-US" sz="1000" dirty="0">
                <a:latin typeface="Menlo" panose="020B0609030804020204" pitchFamily="49" charset="0"/>
                <a:ea typeface="Menlo" panose="020B0609030804020204" pitchFamily="49" charset="0"/>
                <a:cs typeface="Menlo" panose="020B0609030804020204" pitchFamily="49" charset="0"/>
              </a:rPr>
              <a:t>: {"</a:t>
            </a:r>
            <a:r>
              <a:rPr lang="en-US" sz="1000" dirty="0" err="1">
                <a:latin typeface="Menlo" panose="020B0609030804020204" pitchFamily="49" charset="0"/>
                <a:ea typeface="Menlo" panose="020B0609030804020204" pitchFamily="49" charset="0"/>
                <a:cs typeface="Menlo" panose="020B0609030804020204" pitchFamily="49" charset="0"/>
              </a:rPr>
              <a:t>software_version</a:t>
            </a:r>
            <a:r>
              <a:rPr lang="en-US" sz="1000" dirty="0">
                <a:latin typeface="Menlo" panose="020B0609030804020204" pitchFamily="49" charset="0"/>
                <a:ea typeface="Menlo" panose="020B0609030804020204" pitchFamily="49" charset="0"/>
                <a:cs typeface="Menlo" panose="020B0609030804020204" pitchFamily="49" charset="0"/>
              </a:rPr>
              <a:t>": "cellranger-6.0.0", "</a:t>
            </a:r>
            <a:r>
              <a:rPr lang="en-US" sz="1000" dirty="0" err="1">
                <a:latin typeface="Menlo" panose="020B0609030804020204" pitchFamily="49" charset="0"/>
                <a:ea typeface="Menlo" panose="020B0609030804020204" pitchFamily="49" charset="0"/>
                <a:cs typeface="Menlo" panose="020B0609030804020204" pitchFamily="49" charset="0"/>
              </a:rPr>
              <a:t>format_version</a:t>
            </a:r>
            <a:r>
              <a:rPr lang="en-US" sz="1000" dirty="0">
                <a:latin typeface="Menlo" panose="020B0609030804020204" pitchFamily="49" charset="0"/>
                <a:ea typeface="Menlo" panose="020B0609030804020204" pitchFamily="49" charset="0"/>
                <a:cs typeface="Menlo" panose="020B0609030804020204" pitchFamily="49" charset="0"/>
              </a:rPr>
              <a:t>": 2}</a:t>
            </a:r>
          </a:p>
          <a:p>
            <a:r>
              <a:rPr lang="en-US" sz="1000" dirty="0">
                <a:latin typeface="Menlo" panose="020B0609030804020204" pitchFamily="49" charset="0"/>
                <a:ea typeface="Menlo" panose="020B0609030804020204" pitchFamily="49" charset="0"/>
                <a:cs typeface="Menlo" panose="020B0609030804020204" pitchFamily="49" charset="0"/>
              </a:rPr>
              <a:t>36601 4500 13943571</a:t>
            </a:r>
          </a:p>
          <a:p>
            <a:r>
              <a:rPr lang="en-US" sz="1000" dirty="0">
                <a:latin typeface="Menlo" panose="020B0609030804020204" pitchFamily="49" charset="0"/>
                <a:ea typeface="Menlo" panose="020B0609030804020204" pitchFamily="49" charset="0"/>
                <a:cs typeface="Menlo" panose="020B0609030804020204" pitchFamily="49" charset="0"/>
              </a:rPr>
              <a:t>24 1 5</a:t>
            </a:r>
          </a:p>
          <a:p>
            <a:r>
              <a:rPr lang="en-US" sz="1000" dirty="0">
                <a:latin typeface="Menlo" panose="020B0609030804020204" pitchFamily="49" charset="0"/>
                <a:ea typeface="Menlo" panose="020B0609030804020204" pitchFamily="49" charset="0"/>
                <a:cs typeface="Menlo" panose="020B0609030804020204" pitchFamily="49" charset="0"/>
              </a:rPr>
              <a:t>49 1 1</a:t>
            </a:r>
          </a:p>
          <a:p>
            <a:r>
              <a:rPr lang="en-US" sz="1000" dirty="0">
                <a:latin typeface="Menlo" panose="020B0609030804020204" pitchFamily="49" charset="0"/>
                <a:ea typeface="Menlo" panose="020B0609030804020204" pitchFamily="49" charset="0"/>
                <a:cs typeface="Menlo" panose="020B0609030804020204" pitchFamily="49" charset="0"/>
              </a:rPr>
              <a:t>54 1 1</a:t>
            </a:r>
          </a:p>
          <a:p>
            <a:r>
              <a:rPr lang="en-US" sz="1000" dirty="0">
                <a:latin typeface="Menlo" panose="020B0609030804020204" pitchFamily="49" charset="0"/>
                <a:ea typeface="Menlo" panose="020B0609030804020204" pitchFamily="49" charset="0"/>
                <a:cs typeface="Menlo" panose="020B0609030804020204" pitchFamily="49" charset="0"/>
              </a:rPr>
              <a:t>58 1 1</a:t>
            </a:r>
          </a:p>
          <a:p>
            <a:r>
              <a:rPr lang="en-US" sz="1000" dirty="0">
                <a:latin typeface="Menlo" panose="020B0609030804020204" pitchFamily="49" charset="0"/>
                <a:ea typeface="Menlo" panose="020B0609030804020204" pitchFamily="49" charset="0"/>
                <a:cs typeface="Menlo" panose="020B0609030804020204" pitchFamily="49" charset="0"/>
              </a:rPr>
              <a:t>60 1 4</a:t>
            </a:r>
          </a:p>
          <a:p>
            <a:r>
              <a:rPr lang="en-US" sz="1000" dirty="0">
                <a:latin typeface="Menlo" panose="020B0609030804020204" pitchFamily="49" charset="0"/>
                <a:ea typeface="Menlo" panose="020B0609030804020204" pitchFamily="49" charset="0"/>
                <a:cs typeface="Menlo" panose="020B0609030804020204" pitchFamily="49" charset="0"/>
              </a:rPr>
              <a:t>63 1 7</a:t>
            </a:r>
          </a:p>
          <a:p>
            <a:r>
              <a:rPr lang="en-US" sz="1000" dirty="0">
                <a:latin typeface="Menlo" panose="020B0609030804020204" pitchFamily="49" charset="0"/>
                <a:ea typeface="Menlo" panose="020B0609030804020204" pitchFamily="49" charset="0"/>
                <a:cs typeface="Menlo" panose="020B0609030804020204" pitchFamily="49" charset="0"/>
              </a:rPr>
              <a:t>72 1 2</a:t>
            </a:r>
          </a:p>
        </p:txBody>
      </p:sp>
      <p:pic>
        <p:nvPicPr>
          <p:cNvPr id="9" name="Picture 8">
            <a:extLst>
              <a:ext uri="{FF2B5EF4-FFF2-40B4-BE49-F238E27FC236}">
                <a16:creationId xmlns:a16="http://schemas.microsoft.com/office/drawing/2014/main" id="{87AA136F-F47A-ED09-CC4A-59CECBE85353}"/>
              </a:ext>
            </a:extLst>
          </p:cNvPr>
          <p:cNvPicPr>
            <a:picLocks noChangeAspect="1"/>
          </p:cNvPicPr>
          <p:nvPr/>
        </p:nvPicPr>
        <p:blipFill>
          <a:blip r:embed="rId4"/>
          <a:stretch>
            <a:fillRect/>
          </a:stretch>
        </p:blipFill>
        <p:spPr>
          <a:xfrm>
            <a:off x="8205910" y="2801416"/>
            <a:ext cx="2108129" cy="2303517"/>
          </a:xfrm>
          <a:prstGeom prst="rect">
            <a:avLst/>
          </a:prstGeom>
        </p:spPr>
      </p:pic>
      <p:sp>
        <p:nvSpPr>
          <p:cNvPr id="11" name="TextBox 10">
            <a:extLst>
              <a:ext uri="{FF2B5EF4-FFF2-40B4-BE49-F238E27FC236}">
                <a16:creationId xmlns:a16="http://schemas.microsoft.com/office/drawing/2014/main" id="{18B98FED-F7B9-9F4C-78A1-97B0F3CBD875}"/>
              </a:ext>
            </a:extLst>
          </p:cNvPr>
          <p:cNvSpPr txBox="1"/>
          <p:nvPr/>
        </p:nvSpPr>
        <p:spPr>
          <a:xfrm>
            <a:off x="298524" y="4126104"/>
            <a:ext cx="1402222" cy="369332"/>
          </a:xfrm>
          <a:prstGeom prst="rect">
            <a:avLst/>
          </a:prstGeom>
          <a:noFill/>
        </p:spPr>
        <p:txBody>
          <a:bodyPr wrap="square">
            <a:spAutoFit/>
          </a:bodyPr>
          <a:lstStyle/>
          <a:p>
            <a:r>
              <a:rPr lang="en-US" sz="1800" dirty="0" err="1"/>
              <a:t>features.tsv</a:t>
            </a:r>
            <a:endParaRPr lang="en-US" sz="1800" dirty="0"/>
          </a:p>
        </p:txBody>
      </p:sp>
      <p:sp>
        <p:nvSpPr>
          <p:cNvPr id="12" name="TextBox 11">
            <a:extLst>
              <a:ext uri="{FF2B5EF4-FFF2-40B4-BE49-F238E27FC236}">
                <a16:creationId xmlns:a16="http://schemas.microsoft.com/office/drawing/2014/main" id="{52D48F0B-AC1A-8E1B-0172-D9FF2AB7B0F5}"/>
              </a:ext>
            </a:extLst>
          </p:cNvPr>
          <p:cNvSpPr txBox="1"/>
          <p:nvPr/>
        </p:nvSpPr>
        <p:spPr>
          <a:xfrm>
            <a:off x="298524" y="5718070"/>
            <a:ext cx="1402222" cy="369332"/>
          </a:xfrm>
          <a:prstGeom prst="rect">
            <a:avLst/>
          </a:prstGeom>
          <a:noFill/>
        </p:spPr>
        <p:txBody>
          <a:bodyPr wrap="square">
            <a:spAutoFit/>
          </a:bodyPr>
          <a:lstStyle/>
          <a:p>
            <a:r>
              <a:rPr lang="en-US" sz="1800" dirty="0" err="1"/>
              <a:t>matrix.mtx</a:t>
            </a:r>
            <a:endParaRPr lang="en-US" sz="1800" dirty="0"/>
          </a:p>
        </p:txBody>
      </p:sp>
      <p:sp>
        <p:nvSpPr>
          <p:cNvPr id="13" name="TextBox 12">
            <a:extLst>
              <a:ext uri="{FF2B5EF4-FFF2-40B4-BE49-F238E27FC236}">
                <a16:creationId xmlns:a16="http://schemas.microsoft.com/office/drawing/2014/main" id="{E7BC6BA9-0F38-C181-60F2-830AA0F2916B}"/>
              </a:ext>
            </a:extLst>
          </p:cNvPr>
          <p:cNvSpPr txBox="1"/>
          <p:nvPr/>
        </p:nvSpPr>
        <p:spPr>
          <a:xfrm>
            <a:off x="298524" y="3038876"/>
            <a:ext cx="1402222" cy="369332"/>
          </a:xfrm>
          <a:prstGeom prst="rect">
            <a:avLst/>
          </a:prstGeom>
          <a:noFill/>
        </p:spPr>
        <p:txBody>
          <a:bodyPr wrap="square">
            <a:spAutoFit/>
          </a:bodyPr>
          <a:lstStyle/>
          <a:p>
            <a:r>
              <a:rPr lang="en-US" sz="1800" dirty="0" err="1"/>
              <a:t>barcodes.tsv</a:t>
            </a:r>
            <a:endParaRPr lang="en-US" sz="1800" dirty="0"/>
          </a:p>
        </p:txBody>
      </p:sp>
      <p:sp>
        <p:nvSpPr>
          <p:cNvPr id="14" name="TextBox 13">
            <a:extLst>
              <a:ext uri="{FF2B5EF4-FFF2-40B4-BE49-F238E27FC236}">
                <a16:creationId xmlns:a16="http://schemas.microsoft.com/office/drawing/2014/main" id="{B15231B3-7F4E-6961-513B-A36C4266984F}"/>
              </a:ext>
            </a:extLst>
          </p:cNvPr>
          <p:cNvSpPr txBox="1"/>
          <p:nvPr/>
        </p:nvSpPr>
        <p:spPr>
          <a:xfrm>
            <a:off x="442407" y="1568501"/>
            <a:ext cx="4125488" cy="461665"/>
          </a:xfrm>
          <a:prstGeom prst="rect">
            <a:avLst/>
          </a:prstGeom>
          <a:noFill/>
        </p:spPr>
        <p:txBody>
          <a:bodyPr wrap="none" rtlCol="0">
            <a:spAutoFit/>
          </a:bodyPr>
          <a:lstStyle/>
          <a:p>
            <a:r>
              <a:rPr lang="en-US" sz="2400" dirty="0">
                <a:solidFill>
                  <a:schemeClr val="accent6"/>
                </a:solidFill>
              </a:rPr>
              <a:t>Market Exchange (MEX) Format</a:t>
            </a:r>
          </a:p>
        </p:txBody>
      </p:sp>
      <p:sp>
        <p:nvSpPr>
          <p:cNvPr id="15" name="TextBox 14">
            <a:extLst>
              <a:ext uri="{FF2B5EF4-FFF2-40B4-BE49-F238E27FC236}">
                <a16:creationId xmlns:a16="http://schemas.microsoft.com/office/drawing/2014/main" id="{1DCC96DA-E47F-D4D8-4776-7A12B7391A5A}"/>
              </a:ext>
            </a:extLst>
          </p:cNvPr>
          <p:cNvSpPr txBox="1"/>
          <p:nvPr/>
        </p:nvSpPr>
        <p:spPr>
          <a:xfrm>
            <a:off x="7116097" y="1568501"/>
            <a:ext cx="4434355" cy="461665"/>
          </a:xfrm>
          <a:prstGeom prst="rect">
            <a:avLst/>
          </a:prstGeom>
          <a:noFill/>
        </p:spPr>
        <p:txBody>
          <a:bodyPr wrap="none" rtlCol="0">
            <a:spAutoFit/>
          </a:bodyPr>
          <a:lstStyle/>
          <a:p>
            <a:r>
              <a:rPr lang="en-US" sz="2400" dirty="0">
                <a:solidFill>
                  <a:schemeClr val="accent6"/>
                </a:solidFill>
              </a:rPr>
              <a:t>Hierarchical Data Format 5 (HDF5)</a:t>
            </a:r>
          </a:p>
        </p:txBody>
      </p:sp>
      <p:sp>
        <p:nvSpPr>
          <p:cNvPr id="16" name="TextBox 15">
            <a:extLst>
              <a:ext uri="{FF2B5EF4-FFF2-40B4-BE49-F238E27FC236}">
                <a16:creationId xmlns:a16="http://schemas.microsoft.com/office/drawing/2014/main" id="{A756B417-111B-7E29-41E5-0261BBFA0FFE}"/>
              </a:ext>
            </a:extLst>
          </p:cNvPr>
          <p:cNvSpPr txBox="1"/>
          <p:nvPr/>
        </p:nvSpPr>
        <p:spPr>
          <a:xfrm>
            <a:off x="999635" y="2056623"/>
            <a:ext cx="3220818"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accent6"/>
                </a:solidFill>
              </a:rPr>
              <a:t>Simple, deprecation-resistant</a:t>
            </a:r>
          </a:p>
          <a:p>
            <a:pPr marL="285750" indent="-285750">
              <a:buFont typeface="Arial" panose="020B0604020202020204" pitchFamily="34" charset="0"/>
              <a:buChar char="•"/>
            </a:pPr>
            <a:r>
              <a:rPr lang="en-US" dirty="0">
                <a:solidFill>
                  <a:srgbClr val="FF0000"/>
                </a:solidFill>
              </a:rPr>
              <a:t>Slow, lazy about metadata</a:t>
            </a:r>
          </a:p>
        </p:txBody>
      </p:sp>
      <p:sp>
        <p:nvSpPr>
          <p:cNvPr id="17" name="TextBox 16">
            <a:extLst>
              <a:ext uri="{FF2B5EF4-FFF2-40B4-BE49-F238E27FC236}">
                <a16:creationId xmlns:a16="http://schemas.microsoft.com/office/drawing/2014/main" id="{E04A3068-AFEE-B7A4-9F62-F00FCD1611A8}"/>
              </a:ext>
            </a:extLst>
          </p:cNvPr>
          <p:cNvSpPr txBox="1"/>
          <p:nvPr/>
        </p:nvSpPr>
        <p:spPr>
          <a:xfrm>
            <a:off x="7023614" y="2030166"/>
            <a:ext cx="4968091"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accent6"/>
                </a:solidFill>
              </a:rPr>
              <a:t>Fast, stashes arbitrary data/metadata</a:t>
            </a:r>
          </a:p>
          <a:p>
            <a:pPr marL="285750" indent="-285750">
              <a:buFont typeface="Arial" panose="020B0604020202020204" pitchFamily="34" charset="0"/>
              <a:buChar char="•"/>
            </a:pPr>
            <a:r>
              <a:rPr lang="en-US" dirty="0">
                <a:solidFill>
                  <a:srgbClr val="FF0000"/>
                </a:solidFill>
              </a:rPr>
              <a:t>Require software to open – vulnerable to bit rot</a:t>
            </a:r>
          </a:p>
        </p:txBody>
      </p:sp>
      <p:pic>
        <p:nvPicPr>
          <p:cNvPr id="18" name="Picture 17">
            <a:extLst>
              <a:ext uri="{FF2B5EF4-FFF2-40B4-BE49-F238E27FC236}">
                <a16:creationId xmlns:a16="http://schemas.microsoft.com/office/drawing/2014/main" id="{1D9129A8-8C3D-E73B-DC68-A7AD90AF2A79}"/>
              </a:ext>
            </a:extLst>
          </p:cNvPr>
          <p:cNvPicPr>
            <a:picLocks noChangeAspect="1"/>
          </p:cNvPicPr>
          <p:nvPr/>
        </p:nvPicPr>
        <p:blipFill rotWithShape="1">
          <a:blip r:embed="rId5"/>
          <a:srcRect r="83144"/>
          <a:stretch/>
        </p:blipFill>
        <p:spPr>
          <a:xfrm>
            <a:off x="8081411" y="5248804"/>
            <a:ext cx="1310148" cy="1214759"/>
          </a:xfrm>
          <a:prstGeom prst="rect">
            <a:avLst/>
          </a:prstGeom>
        </p:spPr>
      </p:pic>
      <p:pic>
        <p:nvPicPr>
          <p:cNvPr id="19" name="Picture 18">
            <a:extLst>
              <a:ext uri="{FF2B5EF4-FFF2-40B4-BE49-F238E27FC236}">
                <a16:creationId xmlns:a16="http://schemas.microsoft.com/office/drawing/2014/main" id="{4D863C23-CEF7-53B5-625D-456454816BCE}"/>
              </a:ext>
            </a:extLst>
          </p:cNvPr>
          <p:cNvPicPr>
            <a:picLocks noChangeAspect="1"/>
          </p:cNvPicPr>
          <p:nvPr/>
        </p:nvPicPr>
        <p:blipFill rotWithShape="1">
          <a:blip r:embed="rId5"/>
          <a:srcRect l="86433"/>
          <a:stretch/>
        </p:blipFill>
        <p:spPr>
          <a:xfrm>
            <a:off x="9371895" y="5252415"/>
            <a:ext cx="1054510" cy="1214759"/>
          </a:xfrm>
          <a:prstGeom prst="rect">
            <a:avLst/>
          </a:prstGeom>
        </p:spPr>
      </p:pic>
      <p:sp>
        <p:nvSpPr>
          <p:cNvPr id="20" name="TextBox 19">
            <a:extLst>
              <a:ext uri="{FF2B5EF4-FFF2-40B4-BE49-F238E27FC236}">
                <a16:creationId xmlns:a16="http://schemas.microsoft.com/office/drawing/2014/main" id="{78397665-D445-7ABD-6BFD-F53EF7DBBD73}"/>
              </a:ext>
            </a:extLst>
          </p:cNvPr>
          <p:cNvSpPr txBox="1"/>
          <p:nvPr/>
        </p:nvSpPr>
        <p:spPr>
          <a:xfrm>
            <a:off x="10426405" y="5718070"/>
            <a:ext cx="1171154" cy="369332"/>
          </a:xfrm>
          <a:prstGeom prst="rect">
            <a:avLst/>
          </a:prstGeom>
          <a:noFill/>
        </p:spPr>
        <p:txBody>
          <a:bodyPr wrap="none" rtlCol="0">
            <a:spAutoFit/>
          </a:bodyPr>
          <a:lstStyle/>
          <a:p>
            <a:r>
              <a:rPr lang="en-US" dirty="0"/>
              <a:t>Metadata!</a:t>
            </a:r>
          </a:p>
        </p:txBody>
      </p:sp>
      <p:sp>
        <p:nvSpPr>
          <p:cNvPr id="21" name="TextBox 20">
            <a:extLst>
              <a:ext uri="{FF2B5EF4-FFF2-40B4-BE49-F238E27FC236}">
                <a16:creationId xmlns:a16="http://schemas.microsoft.com/office/drawing/2014/main" id="{59617535-59D0-4630-EF15-609DFE25513F}"/>
              </a:ext>
            </a:extLst>
          </p:cNvPr>
          <p:cNvSpPr txBox="1"/>
          <p:nvPr/>
        </p:nvSpPr>
        <p:spPr>
          <a:xfrm>
            <a:off x="5412132" y="3479773"/>
            <a:ext cx="1789469" cy="646331"/>
          </a:xfrm>
          <a:prstGeom prst="rect">
            <a:avLst/>
          </a:prstGeom>
          <a:solidFill>
            <a:schemeClr val="accent6"/>
          </a:solidFill>
        </p:spPr>
        <p:txBody>
          <a:bodyPr wrap="square" rtlCol="0">
            <a:spAutoFit/>
          </a:bodyPr>
          <a:lstStyle/>
          <a:p>
            <a:pPr algn="ctr"/>
            <a:r>
              <a:rPr lang="en-US" dirty="0">
                <a:solidFill>
                  <a:schemeClr val="bg1"/>
                </a:solidFill>
              </a:rPr>
              <a:t>Both store data in SPARSE format</a:t>
            </a:r>
          </a:p>
        </p:txBody>
      </p:sp>
    </p:spTree>
    <p:extLst>
      <p:ext uri="{BB962C8B-B14F-4D97-AF65-F5344CB8AC3E}">
        <p14:creationId xmlns:p14="http://schemas.microsoft.com/office/powerpoint/2010/main" val="2422154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0B3B-7ADC-394A-4E34-63D5F8B7CE74}"/>
              </a:ext>
            </a:extLst>
          </p:cNvPr>
          <p:cNvSpPr>
            <a:spLocks noGrp="1"/>
          </p:cNvSpPr>
          <p:nvPr>
            <p:ph type="title"/>
          </p:nvPr>
        </p:nvSpPr>
        <p:spPr/>
        <p:txBody>
          <a:bodyPr/>
          <a:lstStyle/>
          <a:p>
            <a:r>
              <a:rPr lang="en-US" dirty="0"/>
              <a:t>Sparse vs Dense Matrices</a:t>
            </a:r>
          </a:p>
        </p:txBody>
      </p:sp>
      <p:sp>
        <p:nvSpPr>
          <p:cNvPr id="5" name="TextBox 4">
            <a:extLst>
              <a:ext uri="{FF2B5EF4-FFF2-40B4-BE49-F238E27FC236}">
                <a16:creationId xmlns:a16="http://schemas.microsoft.com/office/drawing/2014/main" id="{884BF758-E16B-ECBB-7BBA-E5311AE80078}"/>
              </a:ext>
            </a:extLst>
          </p:cNvPr>
          <p:cNvSpPr txBox="1"/>
          <p:nvPr/>
        </p:nvSpPr>
        <p:spPr>
          <a:xfrm>
            <a:off x="658761" y="5992297"/>
            <a:ext cx="6096000" cy="369332"/>
          </a:xfrm>
          <a:prstGeom prst="rect">
            <a:avLst/>
          </a:prstGeom>
          <a:noFill/>
        </p:spPr>
        <p:txBody>
          <a:bodyPr wrap="square">
            <a:spAutoFit/>
          </a:bodyPr>
          <a:lstStyle/>
          <a:p>
            <a:r>
              <a:rPr lang="en-US" dirty="0">
                <a:hlinkClick r:id="rId2"/>
              </a:rPr>
              <a:t>https://matteding.github.io/2019/04/25/sparse-matrices/</a:t>
            </a:r>
            <a:endParaRPr lang="en-US" dirty="0"/>
          </a:p>
        </p:txBody>
      </p:sp>
      <p:pic>
        <p:nvPicPr>
          <p:cNvPr id="6" name="Picture 5">
            <a:extLst>
              <a:ext uri="{FF2B5EF4-FFF2-40B4-BE49-F238E27FC236}">
                <a16:creationId xmlns:a16="http://schemas.microsoft.com/office/drawing/2014/main" id="{B9FF31D9-13A9-61BB-C574-97496726688B}"/>
              </a:ext>
            </a:extLst>
          </p:cNvPr>
          <p:cNvPicPr>
            <a:picLocks noChangeAspect="1"/>
          </p:cNvPicPr>
          <p:nvPr/>
        </p:nvPicPr>
        <p:blipFill rotWithShape="1">
          <a:blip r:embed="rId3"/>
          <a:srcRect l="50456"/>
          <a:stretch/>
        </p:blipFill>
        <p:spPr>
          <a:xfrm>
            <a:off x="1028290" y="1744737"/>
            <a:ext cx="2059037" cy="1907391"/>
          </a:xfrm>
          <a:prstGeom prst="rect">
            <a:avLst/>
          </a:prstGeom>
        </p:spPr>
      </p:pic>
      <p:pic>
        <p:nvPicPr>
          <p:cNvPr id="7" name="Picture 6">
            <a:extLst>
              <a:ext uri="{FF2B5EF4-FFF2-40B4-BE49-F238E27FC236}">
                <a16:creationId xmlns:a16="http://schemas.microsoft.com/office/drawing/2014/main" id="{DF5814F4-CF40-4E8F-5050-01BAC9DA2612}"/>
              </a:ext>
            </a:extLst>
          </p:cNvPr>
          <p:cNvPicPr>
            <a:picLocks noChangeAspect="1"/>
          </p:cNvPicPr>
          <p:nvPr/>
        </p:nvPicPr>
        <p:blipFill rotWithShape="1">
          <a:blip r:embed="rId3"/>
          <a:srcRect r="50456"/>
          <a:stretch/>
        </p:blipFill>
        <p:spPr>
          <a:xfrm>
            <a:off x="1028291" y="3706177"/>
            <a:ext cx="2059037" cy="1907391"/>
          </a:xfrm>
          <a:prstGeom prst="rect">
            <a:avLst/>
          </a:prstGeom>
        </p:spPr>
      </p:pic>
      <p:sp>
        <p:nvSpPr>
          <p:cNvPr id="8" name="TextBox 7">
            <a:extLst>
              <a:ext uri="{FF2B5EF4-FFF2-40B4-BE49-F238E27FC236}">
                <a16:creationId xmlns:a16="http://schemas.microsoft.com/office/drawing/2014/main" id="{AB7EE779-ECB8-6824-E3E9-F4755E799AD7}"/>
              </a:ext>
            </a:extLst>
          </p:cNvPr>
          <p:cNvSpPr txBox="1"/>
          <p:nvPr/>
        </p:nvSpPr>
        <p:spPr>
          <a:xfrm>
            <a:off x="7366379" y="1506022"/>
            <a:ext cx="4628976" cy="1477328"/>
          </a:xfrm>
          <a:prstGeom prst="rect">
            <a:avLst/>
          </a:prstGeom>
          <a:noFill/>
        </p:spPr>
        <p:txBody>
          <a:bodyPr wrap="square" rtlCol="0">
            <a:spAutoFit/>
          </a:bodyPr>
          <a:lstStyle/>
          <a:p>
            <a:r>
              <a:rPr lang="en-US" dirty="0"/>
              <a:t>Different ways to encode sparse matrices</a:t>
            </a:r>
          </a:p>
          <a:p>
            <a:r>
              <a:rPr lang="en-US" dirty="0"/>
              <a:t>Use packages like </a:t>
            </a:r>
            <a:r>
              <a:rPr lang="en-US" sz="1400" dirty="0" err="1">
                <a:solidFill>
                  <a:schemeClr val="accent6"/>
                </a:solidFill>
                <a:latin typeface="Menlo" panose="020B0609030804020204" pitchFamily="49" charset="0"/>
                <a:ea typeface="Menlo" panose="020B0609030804020204" pitchFamily="49" charset="0"/>
                <a:cs typeface="Menlo" panose="020B0609030804020204" pitchFamily="49" charset="0"/>
              </a:rPr>
              <a:t>scipy.sparse</a:t>
            </a:r>
            <a:r>
              <a:rPr lang="en-US" sz="1400" dirty="0">
                <a:solidFill>
                  <a:schemeClr val="accent6"/>
                </a:solidFill>
                <a:latin typeface="Menlo" panose="020B0609030804020204" pitchFamily="49" charset="0"/>
                <a:ea typeface="Menlo" panose="020B0609030804020204" pitchFamily="49" charset="0"/>
                <a:cs typeface="Menlo" panose="020B0609030804020204" pitchFamily="49" charset="0"/>
              </a:rPr>
              <a:t> </a:t>
            </a:r>
          </a:p>
          <a:p>
            <a:endParaRPr lang="en-US" dirty="0"/>
          </a:p>
          <a:p>
            <a:r>
              <a:rPr lang="en-US" dirty="0"/>
              <a:t>Each encoding is optimized for different types of computations, memory usage, I/O, </a:t>
            </a:r>
            <a:r>
              <a:rPr lang="en-US" dirty="0" err="1"/>
              <a:t>etc</a:t>
            </a:r>
            <a:endParaRPr lang="en-US" dirty="0"/>
          </a:p>
        </p:txBody>
      </p:sp>
      <p:pic>
        <p:nvPicPr>
          <p:cNvPr id="9" name="Picture 8">
            <a:extLst>
              <a:ext uri="{FF2B5EF4-FFF2-40B4-BE49-F238E27FC236}">
                <a16:creationId xmlns:a16="http://schemas.microsoft.com/office/drawing/2014/main" id="{463528EE-B3C8-F2F8-F91D-E5748BDE2F21}"/>
              </a:ext>
            </a:extLst>
          </p:cNvPr>
          <p:cNvPicPr>
            <a:picLocks noChangeAspect="1"/>
          </p:cNvPicPr>
          <p:nvPr/>
        </p:nvPicPr>
        <p:blipFill>
          <a:blip r:embed="rId4"/>
          <a:stretch>
            <a:fillRect/>
          </a:stretch>
        </p:blipFill>
        <p:spPr>
          <a:xfrm>
            <a:off x="3544688" y="1528698"/>
            <a:ext cx="3458909" cy="1900302"/>
          </a:xfrm>
          <a:prstGeom prst="rect">
            <a:avLst/>
          </a:prstGeom>
        </p:spPr>
      </p:pic>
      <p:pic>
        <p:nvPicPr>
          <p:cNvPr id="10" name="Picture 9">
            <a:extLst>
              <a:ext uri="{FF2B5EF4-FFF2-40B4-BE49-F238E27FC236}">
                <a16:creationId xmlns:a16="http://schemas.microsoft.com/office/drawing/2014/main" id="{F24261C4-FBBB-2BE7-6F19-9C8EC5D3D840}"/>
              </a:ext>
            </a:extLst>
          </p:cNvPr>
          <p:cNvPicPr>
            <a:picLocks noChangeAspect="1"/>
          </p:cNvPicPr>
          <p:nvPr/>
        </p:nvPicPr>
        <p:blipFill>
          <a:blip r:embed="rId5"/>
          <a:stretch>
            <a:fillRect/>
          </a:stretch>
        </p:blipFill>
        <p:spPr>
          <a:xfrm>
            <a:off x="3544688" y="3503454"/>
            <a:ext cx="3518855" cy="2110114"/>
          </a:xfrm>
          <a:prstGeom prst="rect">
            <a:avLst/>
          </a:prstGeom>
        </p:spPr>
      </p:pic>
      <p:pic>
        <p:nvPicPr>
          <p:cNvPr id="11" name="Picture 10">
            <a:extLst>
              <a:ext uri="{FF2B5EF4-FFF2-40B4-BE49-F238E27FC236}">
                <a16:creationId xmlns:a16="http://schemas.microsoft.com/office/drawing/2014/main" id="{0524AD5E-2DD5-195B-AE73-ECFE25C03146}"/>
              </a:ext>
            </a:extLst>
          </p:cNvPr>
          <p:cNvPicPr>
            <a:picLocks noChangeAspect="1"/>
          </p:cNvPicPr>
          <p:nvPr/>
        </p:nvPicPr>
        <p:blipFill>
          <a:blip r:embed="rId6"/>
          <a:stretch>
            <a:fillRect/>
          </a:stretch>
        </p:blipFill>
        <p:spPr>
          <a:xfrm>
            <a:off x="7235998" y="3503454"/>
            <a:ext cx="3737347" cy="2110113"/>
          </a:xfrm>
          <a:prstGeom prst="rect">
            <a:avLst/>
          </a:prstGeom>
        </p:spPr>
      </p:pic>
    </p:spTree>
    <p:extLst>
      <p:ext uri="{BB962C8B-B14F-4D97-AF65-F5344CB8AC3E}">
        <p14:creationId xmlns:p14="http://schemas.microsoft.com/office/powerpoint/2010/main" val="1938660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6FE4DABD-0476-2194-A208-F3A4FA2D3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370" y="216054"/>
            <a:ext cx="9368144" cy="62154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3B076EB-D266-949C-694A-D8EC7FAB0B17}"/>
              </a:ext>
            </a:extLst>
          </p:cNvPr>
          <p:cNvSpPr txBox="1"/>
          <p:nvPr/>
        </p:nvSpPr>
        <p:spPr>
          <a:xfrm>
            <a:off x="935422" y="627041"/>
            <a:ext cx="4496248"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Calculate QC metrics</a:t>
            </a:r>
          </a:p>
        </p:txBody>
      </p:sp>
      <p:sp>
        <p:nvSpPr>
          <p:cNvPr id="23" name="TextBox 22">
            <a:extLst>
              <a:ext uri="{FF2B5EF4-FFF2-40B4-BE49-F238E27FC236}">
                <a16:creationId xmlns:a16="http://schemas.microsoft.com/office/drawing/2014/main" id="{94F99C99-3954-3320-8505-F1B449676BB3}"/>
              </a:ext>
            </a:extLst>
          </p:cNvPr>
          <p:cNvSpPr txBox="1"/>
          <p:nvPr/>
        </p:nvSpPr>
        <p:spPr>
          <a:xfrm>
            <a:off x="935422" y="1590031"/>
            <a:ext cx="4496248"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Filter cells (dead, doublets, outliers)</a:t>
            </a:r>
          </a:p>
        </p:txBody>
      </p:sp>
      <p:sp>
        <p:nvSpPr>
          <p:cNvPr id="24" name="TextBox 23">
            <a:extLst>
              <a:ext uri="{FF2B5EF4-FFF2-40B4-BE49-F238E27FC236}">
                <a16:creationId xmlns:a16="http://schemas.microsoft.com/office/drawing/2014/main" id="{A5FF08C4-BF87-FCC1-18D9-9ACD06BD1F11}"/>
              </a:ext>
            </a:extLst>
          </p:cNvPr>
          <p:cNvSpPr txBox="1"/>
          <p:nvPr/>
        </p:nvSpPr>
        <p:spPr>
          <a:xfrm>
            <a:off x="935422" y="1108536"/>
            <a:ext cx="4496248"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Predict doublets </a:t>
            </a:r>
          </a:p>
        </p:txBody>
      </p:sp>
      <p:sp>
        <p:nvSpPr>
          <p:cNvPr id="25" name="TextBox 24">
            <a:extLst>
              <a:ext uri="{FF2B5EF4-FFF2-40B4-BE49-F238E27FC236}">
                <a16:creationId xmlns:a16="http://schemas.microsoft.com/office/drawing/2014/main" id="{F5970AF9-917A-AACC-D06C-F7BC0983A9DA}"/>
              </a:ext>
            </a:extLst>
          </p:cNvPr>
          <p:cNvSpPr txBox="1"/>
          <p:nvPr/>
        </p:nvSpPr>
        <p:spPr>
          <a:xfrm>
            <a:off x="935422" y="2071526"/>
            <a:ext cx="4496248"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Normalize &amp; transform (</a:t>
            </a:r>
            <a:r>
              <a:rPr lang="en-US" dirty="0" err="1">
                <a:solidFill>
                  <a:schemeClr val="bg1"/>
                </a:solidFill>
                <a:latin typeface="Chalkboard" panose="03050602040202020205" pitchFamily="66" charset="77"/>
              </a:rPr>
              <a:t>ie</a:t>
            </a:r>
            <a:r>
              <a:rPr lang="en-US" dirty="0">
                <a:solidFill>
                  <a:schemeClr val="bg1"/>
                </a:solidFill>
                <a:latin typeface="Chalkboard" panose="03050602040202020205" pitchFamily="66" charset="77"/>
              </a:rPr>
              <a:t>. log)</a:t>
            </a:r>
          </a:p>
        </p:txBody>
      </p:sp>
      <p:sp>
        <p:nvSpPr>
          <p:cNvPr id="26" name="TextBox 25">
            <a:extLst>
              <a:ext uri="{FF2B5EF4-FFF2-40B4-BE49-F238E27FC236}">
                <a16:creationId xmlns:a16="http://schemas.microsoft.com/office/drawing/2014/main" id="{81DC3C3B-D3AC-0EC1-253B-ED9C0D8539AC}"/>
              </a:ext>
            </a:extLst>
          </p:cNvPr>
          <p:cNvSpPr txBox="1"/>
          <p:nvPr/>
        </p:nvSpPr>
        <p:spPr>
          <a:xfrm>
            <a:off x="1277453" y="3034516"/>
            <a:ext cx="4154217" cy="369332"/>
          </a:xfrm>
          <a:prstGeom prst="rect">
            <a:avLst/>
          </a:prstGeom>
          <a:noFill/>
          <a:ln>
            <a:noFill/>
            <a:prstDash val="dash"/>
          </a:ln>
        </p:spPr>
        <p:txBody>
          <a:bodyPr wrap="square" rtlCol="0">
            <a:spAutoFit/>
          </a:bodyPr>
          <a:lstStyle/>
          <a:p>
            <a:pPr algn="r"/>
            <a:r>
              <a:rPr lang="en-US" dirty="0">
                <a:solidFill>
                  <a:schemeClr val="bg1"/>
                </a:solidFill>
                <a:latin typeface="Chalkboard" panose="03050602040202020205" pitchFamily="66" charset="77"/>
              </a:rPr>
              <a:t>Regress </a:t>
            </a:r>
            <a:r>
              <a:rPr lang="en-US" dirty="0" err="1">
                <a:solidFill>
                  <a:schemeClr val="bg1"/>
                </a:solidFill>
                <a:latin typeface="Chalkboard" panose="03050602040202020205" pitchFamily="66" charset="77"/>
              </a:rPr>
              <a:t>unwated</a:t>
            </a:r>
            <a:r>
              <a:rPr lang="en-US" dirty="0">
                <a:solidFill>
                  <a:schemeClr val="bg1"/>
                </a:solidFill>
                <a:latin typeface="Chalkboard" panose="03050602040202020205" pitchFamily="66" charset="77"/>
              </a:rPr>
              <a:t> variation</a:t>
            </a:r>
          </a:p>
        </p:txBody>
      </p:sp>
      <p:sp>
        <p:nvSpPr>
          <p:cNvPr id="28" name="TextBox 27">
            <a:extLst>
              <a:ext uri="{FF2B5EF4-FFF2-40B4-BE49-F238E27FC236}">
                <a16:creationId xmlns:a16="http://schemas.microsoft.com/office/drawing/2014/main" id="{1DA7F218-462E-A5FE-A385-B34F0258EA1F}"/>
              </a:ext>
            </a:extLst>
          </p:cNvPr>
          <p:cNvSpPr txBox="1"/>
          <p:nvPr/>
        </p:nvSpPr>
        <p:spPr>
          <a:xfrm>
            <a:off x="935422" y="5441991"/>
            <a:ext cx="4496248"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Differential Expression</a:t>
            </a:r>
          </a:p>
        </p:txBody>
      </p:sp>
      <p:sp>
        <p:nvSpPr>
          <p:cNvPr id="29" name="TextBox 28">
            <a:extLst>
              <a:ext uri="{FF2B5EF4-FFF2-40B4-BE49-F238E27FC236}">
                <a16:creationId xmlns:a16="http://schemas.microsoft.com/office/drawing/2014/main" id="{7DEF2BFE-F669-F7FE-3463-4627260C53B4}"/>
              </a:ext>
            </a:extLst>
          </p:cNvPr>
          <p:cNvSpPr txBox="1"/>
          <p:nvPr/>
        </p:nvSpPr>
        <p:spPr>
          <a:xfrm>
            <a:off x="2218620" y="3516011"/>
            <a:ext cx="3213050"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PCA (Linear Dim. </a:t>
            </a:r>
            <a:r>
              <a:rPr lang="en-US" dirty="0" err="1">
                <a:solidFill>
                  <a:schemeClr val="bg1"/>
                </a:solidFill>
                <a:latin typeface="Chalkboard" panose="03050602040202020205" pitchFamily="66" charset="77"/>
              </a:rPr>
              <a:t>Reduc</a:t>
            </a:r>
            <a:r>
              <a:rPr lang="en-US" dirty="0">
                <a:solidFill>
                  <a:schemeClr val="bg1"/>
                </a:solidFill>
                <a:latin typeface="Chalkboard" panose="03050602040202020205" pitchFamily="66" charset="77"/>
              </a:rPr>
              <a:t>)</a:t>
            </a:r>
          </a:p>
        </p:txBody>
      </p:sp>
      <p:sp>
        <p:nvSpPr>
          <p:cNvPr id="30" name="TextBox 29">
            <a:extLst>
              <a:ext uri="{FF2B5EF4-FFF2-40B4-BE49-F238E27FC236}">
                <a16:creationId xmlns:a16="http://schemas.microsoft.com/office/drawing/2014/main" id="{A1953011-8A78-56CE-3C09-FD278BABAAEF}"/>
              </a:ext>
            </a:extLst>
          </p:cNvPr>
          <p:cNvSpPr txBox="1"/>
          <p:nvPr/>
        </p:nvSpPr>
        <p:spPr>
          <a:xfrm>
            <a:off x="2218618" y="2553021"/>
            <a:ext cx="3213052"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Feature selection (</a:t>
            </a:r>
            <a:r>
              <a:rPr lang="en-US" dirty="0" err="1">
                <a:solidFill>
                  <a:schemeClr val="bg1"/>
                </a:solidFill>
                <a:latin typeface="Chalkboard" panose="03050602040202020205" pitchFamily="66" charset="77"/>
              </a:rPr>
              <a:t>eg.</a:t>
            </a:r>
            <a:r>
              <a:rPr lang="en-US" dirty="0">
                <a:solidFill>
                  <a:schemeClr val="bg1"/>
                </a:solidFill>
                <a:latin typeface="Chalkboard" panose="03050602040202020205" pitchFamily="66" charset="77"/>
              </a:rPr>
              <a:t> HVG)</a:t>
            </a:r>
          </a:p>
        </p:txBody>
      </p:sp>
      <p:sp>
        <p:nvSpPr>
          <p:cNvPr id="31" name="TextBox 30">
            <a:extLst>
              <a:ext uri="{FF2B5EF4-FFF2-40B4-BE49-F238E27FC236}">
                <a16:creationId xmlns:a16="http://schemas.microsoft.com/office/drawing/2014/main" id="{BB062DDE-D67A-5FBE-C926-4791150898DB}"/>
              </a:ext>
            </a:extLst>
          </p:cNvPr>
          <p:cNvSpPr txBox="1"/>
          <p:nvPr/>
        </p:nvSpPr>
        <p:spPr>
          <a:xfrm>
            <a:off x="2218620" y="3997506"/>
            <a:ext cx="3213050"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Neighbor Graph</a:t>
            </a:r>
          </a:p>
        </p:txBody>
      </p:sp>
      <p:sp>
        <p:nvSpPr>
          <p:cNvPr id="32" name="TextBox 31">
            <a:extLst>
              <a:ext uri="{FF2B5EF4-FFF2-40B4-BE49-F238E27FC236}">
                <a16:creationId xmlns:a16="http://schemas.microsoft.com/office/drawing/2014/main" id="{30AE635F-27B0-39D3-B6AA-1664BA6304EF}"/>
              </a:ext>
            </a:extLst>
          </p:cNvPr>
          <p:cNvSpPr txBox="1"/>
          <p:nvPr/>
        </p:nvSpPr>
        <p:spPr>
          <a:xfrm>
            <a:off x="3298069" y="4960496"/>
            <a:ext cx="2133601" cy="369332"/>
          </a:xfrm>
          <a:prstGeom prst="rect">
            <a:avLst/>
          </a:prstGeom>
          <a:noFill/>
          <a:ln>
            <a:noFill/>
          </a:ln>
        </p:spPr>
        <p:txBody>
          <a:bodyPr wrap="square" rtlCol="0">
            <a:spAutoFit/>
          </a:bodyPr>
          <a:lstStyle/>
          <a:p>
            <a:pPr algn="r"/>
            <a:r>
              <a:rPr lang="en-US" dirty="0" err="1">
                <a:solidFill>
                  <a:schemeClr val="bg1"/>
                </a:solidFill>
                <a:latin typeface="Chalkboard" panose="03050602040202020205" pitchFamily="66" charset="77"/>
              </a:rPr>
              <a:t>tSNE</a:t>
            </a:r>
            <a:r>
              <a:rPr lang="en-US" dirty="0">
                <a:solidFill>
                  <a:schemeClr val="bg1"/>
                </a:solidFill>
                <a:latin typeface="Chalkboard" panose="03050602040202020205" pitchFamily="66" charset="77"/>
              </a:rPr>
              <a:t> / UMAP</a:t>
            </a:r>
          </a:p>
        </p:txBody>
      </p:sp>
      <p:sp>
        <p:nvSpPr>
          <p:cNvPr id="33" name="TextBox 32">
            <a:extLst>
              <a:ext uri="{FF2B5EF4-FFF2-40B4-BE49-F238E27FC236}">
                <a16:creationId xmlns:a16="http://schemas.microsoft.com/office/drawing/2014/main" id="{7841A592-9FEA-9A03-B6A4-38994C4D1B9B}"/>
              </a:ext>
            </a:extLst>
          </p:cNvPr>
          <p:cNvSpPr txBox="1"/>
          <p:nvPr/>
        </p:nvSpPr>
        <p:spPr>
          <a:xfrm>
            <a:off x="3062711" y="4479001"/>
            <a:ext cx="2368959"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Clustering (Leiden)</a:t>
            </a:r>
          </a:p>
        </p:txBody>
      </p:sp>
      <p:sp>
        <p:nvSpPr>
          <p:cNvPr id="2" name="TextBox 1">
            <a:extLst>
              <a:ext uri="{FF2B5EF4-FFF2-40B4-BE49-F238E27FC236}">
                <a16:creationId xmlns:a16="http://schemas.microsoft.com/office/drawing/2014/main" id="{62EED254-5C53-4105-1A20-D9D6794081E6}"/>
              </a:ext>
            </a:extLst>
          </p:cNvPr>
          <p:cNvSpPr txBox="1"/>
          <p:nvPr/>
        </p:nvSpPr>
        <p:spPr>
          <a:xfrm>
            <a:off x="5501029" y="567562"/>
            <a:ext cx="594971"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3" name="TextBox 2">
            <a:extLst>
              <a:ext uri="{FF2B5EF4-FFF2-40B4-BE49-F238E27FC236}">
                <a16:creationId xmlns:a16="http://schemas.microsoft.com/office/drawing/2014/main" id="{FC9728EF-86E0-490E-496B-A76D37D3E6D6}"/>
              </a:ext>
            </a:extLst>
          </p:cNvPr>
          <p:cNvSpPr txBox="1"/>
          <p:nvPr/>
        </p:nvSpPr>
        <p:spPr>
          <a:xfrm>
            <a:off x="5501029" y="1047721"/>
            <a:ext cx="364202" cy="523220"/>
          </a:xfrm>
          <a:prstGeom prst="rect">
            <a:avLst/>
          </a:prstGeom>
          <a:noFill/>
        </p:spPr>
        <p:txBody>
          <a:bodyPr wrap="none" rtlCol="0">
            <a:spAutoFit/>
          </a:bodyPr>
          <a:lstStyle/>
          <a:p>
            <a:r>
              <a:rPr lang="en-US" sz="2800" dirty="0">
                <a:solidFill>
                  <a:srgbClr val="F5ACB6"/>
                </a:solidFill>
                <a:latin typeface="Chalkboard" panose="03050602040202020205" pitchFamily="66" charset="77"/>
              </a:rPr>
              <a:t>F</a:t>
            </a:r>
          </a:p>
        </p:txBody>
      </p:sp>
      <p:sp>
        <p:nvSpPr>
          <p:cNvPr id="4" name="TextBox 3">
            <a:extLst>
              <a:ext uri="{FF2B5EF4-FFF2-40B4-BE49-F238E27FC236}">
                <a16:creationId xmlns:a16="http://schemas.microsoft.com/office/drawing/2014/main" id="{F1D89E37-AE54-B298-2A36-8C677E32AC61}"/>
              </a:ext>
            </a:extLst>
          </p:cNvPr>
          <p:cNvSpPr txBox="1"/>
          <p:nvPr/>
        </p:nvSpPr>
        <p:spPr>
          <a:xfrm>
            <a:off x="5501029" y="1527880"/>
            <a:ext cx="364202" cy="523220"/>
          </a:xfrm>
          <a:prstGeom prst="rect">
            <a:avLst/>
          </a:prstGeom>
          <a:noFill/>
        </p:spPr>
        <p:txBody>
          <a:bodyPr wrap="none" rtlCol="0">
            <a:spAutoFit/>
          </a:bodyPr>
          <a:lstStyle/>
          <a:p>
            <a:r>
              <a:rPr lang="en-US" sz="2800" dirty="0">
                <a:solidFill>
                  <a:srgbClr val="F5ACB6"/>
                </a:solidFill>
                <a:latin typeface="Chalkboard" panose="03050602040202020205" pitchFamily="66" charset="77"/>
              </a:rPr>
              <a:t>F</a:t>
            </a:r>
          </a:p>
        </p:txBody>
      </p:sp>
      <p:sp>
        <p:nvSpPr>
          <p:cNvPr id="22" name="TextBox 21">
            <a:extLst>
              <a:ext uri="{FF2B5EF4-FFF2-40B4-BE49-F238E27FC236}">
                <a16:creationId xmlns:a16="http://schemas.microsoft.com/office/drawing/2014/main" id="{A568991E-4BD4-958D-7254-1A22431D73D9}"/>
              </a:ext>
            </a:extLst>
          </p:cNvPr>
          <p:cNvSpPr txBox="1"/>
          <p:nvPr/>
        </p:nvSpPr>
        <p:spPr>
          <a:xfrm>
            <a:off x="5501029" y="2008039"/>
            <a:ext cx="389850"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B</a:t>
            </a:r>
          </a:p>
        </p:txBody>
      </p:sp>
      <p:sp>
        <p:nvSpPr>
          <p:cNvPr id="35" name="TextBox 34">
            <a:extLst>
              <a:ext uri="{FF2B5EF4-FFF2-40B4-BE49-F238E27FC236}">
                <a16:creationId xmlns:a16="http://schemas.microsoft.com/office/drawing/2014/main" id="{F6BC8F42-A8E8-E681-8354-A451F699751B}"/>
              </a:ext>
            </a:extLst>
          </p:cNvPr>
          <p:cNvSpPr txBox="1"/>
          <p:nvPr/>
        </p:nvSpPr>
        <p:spPr>
          <a:xfrm>
            <a:off x="5501029" y="2488198"/>
            <a:ext cx="413896"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D</a:t>
            </a:r>
          </a:p>
        </p:txBody>
      </p:sp>
      <p:sp>
        <p:nvSpPr>
          <p:cNvPr id="40" name="TextBox 39">
            <a:extLst>
              <a:ext uri="{FF2B5EF4-FFF2-40B4-BE49-F238E27FC236}">
                <a16:creationId xmlns:a16="http://schemas.microsoft.com/office/drawing/2014/main" id="{92B73CF7-8F74-D536-8DEB-229511ADF6E2}"/>
              </a:ext>
            </a:extLst>
          </p:cNvPr>
          <p:cNvSpPr txBox="1"/>
          <p:nvPr/>
        </p:nvSpPr>
        <p:spPr>
          <a:xfrm>
            <a:off x="5501029" y="2968357"/>
            <a:ext cx="364202" cy="523220"/>
          </a:xfrm>
          <a:prstGeom prst="rect">
            <a:avLst/>
          </a:prstGeom>
          <a:noFill/>
        </p:spPr>
        <p:txBody>
          <a:bodyPr wrap="none" rtlCol="0">
            <a:spAutoFit/>
          </a:bodyPr>
          <a:lstStyle/>
          <a:p>
            <a:r>
              <a:rPr lang="en-US" sz="2800" dirty="0">
                <a:solidFill>
                  <a:srgbClr val="F5ACB6"/>
                </a:solidFill>
                <a:latin typeface="Chalkboard" panose="03050602040202020205" pitchFamily="66" charset="77"/>
              </a:rPr>
              <a:t>F</a:t>
            </a:r>
          </a:p>
        </p:txBody>
      </p:sp>
      <p:sp>
        <p:nvSpPr>
          <p:cNvPr id="41" name="TextBox 40">
            <a:extLst>
              <a:ext uri="{FF2B5EF4-FFF2-40B4-BE49-F238E27FC236}">
                <a16:creationId xmlns:a16="http://schemas.microsoft.com/office/drawing/2014/main" id="{4D5F8C50-D06C-C9CB-D54F-8C108DA7EF27}"/>
              </a:ext>
            </a:extLst>
          </p:cNvPr>
          <p:cNvSpPr txBox="1"/>
          <p:nvPr/>
        </p:nvSpPr>
        <p:spPr>
          <a:xfrm>
            <a:off x="5501029" y="3448516"/>
            <a:ext cx="413896"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42" name="TextBox 41">
            <a:extLst>
              <a:ext uri="{FF2B5EF4-FFF2-40B4-BE49-F238E27FC236}">
                <a16:creationId xmlns:a16="http://schemas.microsoft.com/office/drawing/2014/main" id="{66B450F2-18C1-3724-76C2-E23553081F4F}"/>
              </a:ext>
            </a:extLst>
          </p:cNvPr>
          <p:cNvSpPr txBox="1"/>
          <p:nvPr/>
        </p:nvSpPr>
        <p:spPr>
          <a:xfrm>
            <a:off x="5501029" y="3928675"/>
            <a:ext cx="413896"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43" name="TextBox 42">
            <a:extLst>
              <a:ext uri="{FF2B5EF4-FFF2-40B4-BE49-F238E27FC236}">
                <a16:creationId xmlns:a16="http://schemas.microsoft.com/office/drawing/2014/main" id="{77A781DE-99A3-3A67-CCE2-3A00C491B119}"/>
              </a:ext>
            </a:extLst>
          </p:cNvPr>
          <p:cNvSpPr txBox="1"/>
          <p:nvPr/>
        </p:nvSpPr>
        <p:spPr>
          <a:xfrm>
            <a:off x="5501029" y="4408834"/>
            <a:ext cx="389850"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B</a:t>
            </a:r>
          </a:p>
        </p:txBody>
      </p:sp>
      <p:sp>
        <p:nvSpPr>
          <p:cNvPr id="44" name="TextBox 43">
            <a:extLst>
              <a:ext uri="{FF2B5EF4-FFF2-40B4-BE49-F238E27FC236}">
                <a16:creationId xmlns:a16="http://schemas.microsoft.com/office/drawing/2014/main" id="{AFE489D5-8072-0470-50D3-3A17ED781EF5}"/>
              </a:ext>
            </a:extLst>
          </p:cNvPr>
          <p:cNvSpPr txBox="1"/>
          <p:nvPr/>
        </p:nvSpPr>
        <p:spPr>
          <a:xfrm>
            <a:off x="5501029" y="4888993"/>
            <a:ext cx="417102"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45" name="TextBox 44">
            <a:extLst>
              <a:ext uri="{FF2B5EF4-FFF2-40B4-BE49-F238E27FC236}">
                <a16:creationId xmlns:a16="http://schemas.microsoft.com/office/drawing/2014/main" id="{47BA3431-B731-7278-A657-F73315B11294}"/>
              </a:ext>
            </a:extLst>
          </p:cNvPr>
          <p:cNvSpPr txBox="1"/>
          <p:nvPr/>
        </p:nvSpPr>
        <p:spPr>
          <a:xfrm>
            <a:off x="5501029" y="5369150"/>
            <a:ext cx="583814"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B+</a:t>
            </a:r>
          </a:p>
        </p:txBody>
      </p:sp>
      <p:sp>
        <p:nvSpPr>
          <p:cNvPr id="46" name="TextBox 45">
            <a:extLst>
              <a:ext uri="{FF2B5EF4-FFF2-40B4-BE49-F238E27FC236}">
                <a16:creationId xmlns:a16="http://schemas.microsoft.com/office/drawing/2014/main" id="{39289F22-D3F4-0B97-DC00-170656726F40}"/>
              </a:ext>
            </a:extLst>
          </p:cNvPr>
          <p:cNvSpPr txBox="1"/>
          <p:nvPr/>
        </p:nvSpPr>
        <p:spPr>
          <a:xfrm>
            <a:off x="6535945" y="3610449"/>
            <a:ext cx="2253344" cy="646331"/>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Sharing Data with Biologist </a:t>
            </a:r>
            <a:r>
              <a:rPr lang="en-US" dirty="0" err="1">
                <a:solidFill>
                  <a:schemeClr val="bg1"/>
                </a:solidFill>
                <a:latin typeface="Chalkboard" panose="03050602040202020205" pitchFamily="66" charset="77"/>
              </a:rPr>
              <a:t>Colleages</a:t>
            </a:r>
            <a:endParaRPr lang="en-US" dirty="0">
              <a:solidFill>
                <a:schemeClr val="bg1"/>
              </a:solidFill>
              <a:latin typeface="Chalkboard" panose="03050602040202020205" pitchFamily="66" charset="77"/>
            </a:endParaRPr>
          </a:p>
        </p:txBody>
      </p:sp>
      <p:sp>
        <p:nvSpPr>
          <p:cNvPr id="47" name="TextBox 46">
            <a:extLst>
              <a:ext uri="{FF2B5EF4-FFF2-40B4-BE49-F238E27FC236}">
                <a16:creationId xmlns:a16="http://schemas.microsoft.com/office/drawing/2014/main" id="{1ED5CEB6-3A72-75CA-3806-7A7D8C2767FD}"/>
              </a:ext>
            </a:extLst>
          </p:cNvPr>
          <p:cNvSpPr txBox="1"/>
          <p:nvPr/>
        </p:nvSpPr>
        <p:spPr>
          <a:xfrm>
            <a:off x="8841627" y="3667065"/>
            <a:ext cx="805029"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48" name="TextBox 47">
            <a:extLst>
              <a:ext uri="{FF2B5EF4-FFF2-40B4-BE49-F238E27FC236}">
                <a16:creationId xmlns:a16="http://schemas.microsoft.com/office/drawing/2014/main" id="{9839CEAA-2AF5-D2BE-C8A5-B74498B66E39}"/>
              </a:ext>
            </a:extLst>
          </p:cNvPr>
          <p:cNvSpPr txBox="1"/>
          <p:nvPr/>
        </p:nvSpPr>
        <p:spPr>
          <a:xfrm>
            <a:off x="6535945" y="4410170"/>
            <a:ext cx="2253344" cy="646331"/>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Quickly visualizing markers</a:t>
            </a:r>
          </a:p>
        </p:txBody>
      </p:sp>
      <p:sp>
        <p:nvSpPr>
          <p:cNvPr id="49" name="TextBox 48">
            <a:extLst>
              <a:ext uri="{FF2B5EF4-FFF2-40B4-BE49-F238E27FC236}">
                <a16:creationId xmlns:a16="http://schemas.microsoft.com/office/drawing/2014/main" id="{B9968442-FDD0-C95D-A287-E3DB3F602D22}"/>
              </a:ext>
            </a:extLst>
          </p:cNvPr>
          <p:cNvSpPr txBox="1"/>
          <p:nvPr/>
        </p:nvSpPr>
        <p:spPr>
          <a:xfrm>
            <a:off x="8841627" y="4428879"/>
            <a:ext cx="805029"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50" name="TextBox 49">
            <a:extLst>
              <a:ext uri="{FF2B5EF4-FFF2-40B4-BE49-F238E27FC236}">
                <a16:creationId xmlns:a16="http://schemas.microsoft.com/office/drawing/2014/main" id="{6C6A4A5B-DF1A-5916-C6F2-8DB302FB72F3}"/>
              </a:ext>
            </a:extLst>
          </p:cNvPr>
          <p:cNvSpPr txBox="1"/>
          <p:nvPr/>
        </p:nvSpPr>
        <p:spPr>
          <a:xfrm>
            <a:off x="6535945" y="5161672"/>
            <a:ext cx="2253344" cy="646331"/>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Quickly finding </a:t>
            </a:r>
            <a:r>
              <a:rPr lang="en-US" dirty="0" err="1">
                <a:solidFill>
                  <a:schemeClr val="bg1"/>
                </a:solidFill>
                <a:latin typeface="Chalkboard" panose="03050602040202020205" pitchFamily="66" charset="77"/>
              </a:rPr>
              <a:t>diffex</a:t>
            </a:r>
            <a:r>
              <a:rPr lang="en-US" dirty="0">
                <a:solidFill>
                  <a:schemeClr val="bg1"/>
                </a:solidFill>
                <a:latin typeface="Chalkboard" panose="03050602040202020205" pitchFamily="66" charset="77"/>
              </a:rPr>
              <a:t>. genes</a:t>
            </a:r>
          </a:p>
        </p:txBody>
      </p:sp>
      <p:sp>
        <p:nvSpPr>
          <p:cNvPr id="51" name="TextBox 50">
            <a:extLst>
              <a:ext uri="{FF2B5EF4-FFF2-40B4-BE49-F238E27FC236}">
                <a16:creationId xmlns:a16="http://schemas.microsoft.com/office/drawing/2014/main" id="{46B3EB38-D60F-7CBF-F61B-82BFF7951B22}"/>
              </a:ext>
            </a:extLst>
          </p:cNvPr>
          <p:cNvSpPr txBox="1"/>
          <p:nvPr/>
        </p:nvSpPr>
        <p:spPr>
          <a:xfrm>
            <a:off x="8841627" y="5180381"/>
            <a:ext cx="594971"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A-</a:t>
            </a:r>
          </a:p>
        </p:txBody>
      </p:sp>
      <p:sp>
        <p:nvSpPr>
          <p:cNvPr id="52" name="TextBox 51">
            <a:extLst>
              <a:ext uri="{FF2B5EF4-FFF2-40B4-BE49-F238E27FC236}">
                <a16:creationId xmlns:a16="http://schemas.microsoft.com/office/drawing/2014/main" id="{104107DB-0341-29D8-F3A2-5F1388EE5976}"/>
              </a:ext>
            </a:extLst>
          </p:cNvPr>
          <p:cNvSpPr txBox="1"/>
          <p:nvPr/>
        </p:nvSpPr>
        <p:spPr>
          <a:xfrm>
            <a:off x="6561792" y="2440858"/>
            <a:ext cx="2253344" cy="369332"/>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Batch Correction</a:t>
            </a:r>
          </a:p>
        </p:txBody>
      </p:sp>
      <p:sp>
        <p:nvSpPr>
          <p:cNvPr id="54" name="TextBox 53">
            <a:extLst>
              <a:ext uri="{FF2B5EF4-FFF2-40B4-BE49-F238E27FC236}">
                <a16:creationId xmlns:a16="http://schemas.microsoft.com/office/drawing/2014/main" id="{7C9EB58B-1822-A976-CFCB-9566802C5691}"/>
              </a:ext>
            </a:extLst>
          </p:cNvPr>
          <p:cNvSpPr txBox="1"/>
          <p:nvPr/>
        </p:nvSpPr>
        <p:spPr>
          <a:xfrm>
            <a:off x="8841627" y="2346442"/>
            <a:ext cx="413896"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D</a:t>
            </a:r>
          </a:p>
        </p:txBody>
      </p:sp>
      <p:sp>
        <p:nvSpPr>
          <p:cNvPr id="55" name="TextBox 54">
            <a:extLst>
              <a:ext uri="{FF2B5EF4-FFF2-40B4-BE49-F238E27FC236}">
                <a16:creationId xmlns:a16="http://schemas.microsoft.com/office/drawing/2014/main" id="{3077E9BB-0349-7318-F2D6-67A205C5A64B}"/>
              </a:ext>
            </a:extLst>
          </p:cNvPr>
          <p:cNvSpPr txBox="1"/>
          <p:nvPr/>
        </p:nvSpPr>
        <p:spPr>
          <a:xfrm>
            <a:off x="6795231" y="1295768"/>
            <a:ext cx="2253344" cy="954107"/>
          </a:xfrm>
          <a:prstGeom prst="rect">
            <a:avLst/>
          </a:prstGeom>
          <a:noFill/>
          <a:ln>
            <a:noFill/>
          </a:ln>
        </p:spPr>
        <p:txBody>
          <a:bodyPr wrap="square" rtlCol="0">
            <a:spAutoFit/>
          </a:bodyPr>
          <a:lstStyle/>
          <a:p>
            <a:pPr algn="r"/>
            <a:r>
              <a:rPr lang="en-US" sz="2800" dirty="0">
                <a:solidFill>
                  <a:schemeClr val="bg1"/>
                </a:solidFill>
                <a:latin typeface="Chalkboard" panose="03050602040202020205" pitchFamily="66" charset="77"/>
              </a:rPr>
              <a:t>Cell Ranger’s Report Card</a:t>
            </a:r>
          </a:p>
        </p:txBody>
      </p:sp>
      <p:sp>
        <p:nvSpPr>
          <p:cNvPr id="56" name="TextBox 55">
            <a:extLst>
              <a:ext uri="{FF2B5EF4-FFF2-40B4-BE49-F238E27FC236}">
                <a16:creationId xmlns:a16="http://schemas.microsoft.com/office/drawing/2014/main" id="{968451AF-68DF-243A-CDEC-DD19C2890576}"/>
              </a:ext>
            </a:extLst>
          </p:cNvPr>
          <p:cNvSpPr txBox="1"/>
          <p:nvPr/>
        </p:nvSpPr>
        <p:spPr>
          <a:xfrm>
            <a:off x="6561792" y="2915361"/>
            <a:ext cx="2253344" cy="646331"/>
          </a:xfrm>
          <a:prstGeom prst="rect">
            <a:avLst/>
          </a:prstGeom>
          <a:noFill/>
          <a:ln>
            <a:noFill/>
          </a:ln>
        </p:spPr>
        <p:txBody>
          <a:bodyPr wrap="square" rtlCol="0">
            <a:spAutoFit/>
          </a:bodyPr>
          <a:lstStyle/>
          <a:p>
            <a:pPr algn="r"/>
            <a:r>
              <a:rPr lang="en-US" dirty="0">
                <a:solidFill>
                  <a:schemeClr val="bg1"/>
                </a:solidFill>
                <a:latin typeface="Chalkboard" panose="03050602040202020205" pitchFamily="66" charset="77"/>
              </a:rPr>
              <a:t>Cell Type Identification</a:t>
            </a:r>
          </a:p>
        </p:txBody>
      </p:sp>
      <p:sp>
        <p:nvSpPr>
          <p:cNvPr id="57" name="TextBox 56">
            <a:extLst>
              <a:ext uri="{FF2B5EF4-FFF2-40B4-BE49-F238E27FC236}">
                <a16:creationId xmlns:a16="http://schemas.microsoft.com/office/drawing/2014/main" id="{29E76582-B9CE-E5B2-551C-20769C6C40BB}"/>
              </a:ext>
            </a:extLst>
          </p:cNvPr>
          <p:cNvSpPr txBox="1"/>
          <p:nvPr/>
        </p:nvSpPr>
        <p:spPr>
          <a:xfrm>
            <a:off x="8866474" y="2955829"/>
            <a:ext cx="364202" cy="523220"/>
          </a:xfrm>
          <a:prstGeom prst="rect">
            <a:avLst/>
          </a:prstGeom>
          <a:noFill/>
        </p:spPr>
        <p:txBody>
          <a:bodyPr wrap="none" rtlCol="0">
            <a:spAutoFit/>
          </a:bodyPr>
          <a:lstStyle/>
          <a:p>
            <a:r>
              <a:rPr lang="en-US" sz="2800" dirty="0">
                <a:solidFill>
                  <a:srgbClr val="FFFF00"/>
                </a:solidFill>
                <a:latin typeface="Chalkboard" panose="03050602040202020205" pitchFamily="66" charset="77"/>
              </a:rPr>
              <a:t>F</a:t>
            </a:r>
          </a:p>
        </p:txBody>
      </p:sp>
    </p:spTree>
    <p:extLst>
      <p:ext uri="{BB962C8B-B14F-4D97-AF65-F5344CB8AC3E}">
        <p14:creationId xmlns:p14="http://schemas.microsoft.com/office/powerpoint/2010/main" val="2822582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8E9621-B470-5664-2279-1ACFD7583A6B}"/>
              </a:ext>
            </a:extLst>
          </p:cNvPr>
          <p:cNvSpPr txBox="1"/>
          <p:nvPr/>
        </p:nvSpPr>
        <p:spPr>
          <a:xfrm>
            <a:off x="1621972" y="1905391"/>
            <a:ext cx="6096000" cy="369332"/>
          </a:xfrm>
          <a:prstGeom prst="rect">
            <a:avLst/>
          </a:prstGeom>
          <a:noFill/>
        </p:spPr>
        <p:txBody>
          <a:bodyPr wrap="square">
            <a:spAutoFit/>
          </a:bodyPr>
          <a:lstStyle/>
          <a:p>
            <a:r>
              <a:rPr lang="en-US" dirty="0">
                <a:hlinkClick r:id="rId2"/>
              </a:rPr>
              <a:t>https://www.10xgenomics.com/resources/datasets</a:t>
            </a:r>
            <a:endParaRPr lang="en-US" dirty="0"/>
          </a:p>
        </p:txBody>
      </p:sp>
      <p:pic>
        <p:nvPicPr>
          <p:cNvPr id="6" name="Picture 5">
            <a:extLst>
              <a:ext uri="{FF2B5EF4-FFF2-40B4-BE49-F238E27FC236}">
                <a16:creationId xmlns:a16="http://schemas.microsoft.com/office/drawing/2014/main" id="{7A4BD05A-6D8B-C345-FAF8-5C680024D735}"/>
              </a:ext>
            </a:extLst>
          </p:cNvPr>
          <p:cNvPicPr>
            <a:picLocks noChangeAspect="1"/>
          </p:cNvPicPr>
          <p:nvPr/>
        </p:nvPicPr>
        <p:blipFill>
          <a:blip r:embed="rId3"/>
          <a:stretch>
            <a:fillRect/>
          </a:stretch>
        </p:blipFill>
        <p:spPr>
          <a:xfrm>
            <a:off x="2079172" y="2274723"/>
            <a:ext cx="7772400" cy="3409385"/>
          </a:xfrm>
          <a:prstGeom prst="rect">
            <a:avLst/>
          </a:prstGeom>
        </p:spPr>
      </p:pic>
      <p:sp>
        <p:nvSpPr>
          <p:cNvPr id="7" name="Title 1">
            <a:extLst>
              <a:ext uri="{FF2B5EF4-FFF2-40B4-BE49-F238E27FC236}">
                <a16:creationId xmlns:a16="http://schemas.microsoft.com/office/drawing/2014/main" id="{58B218D6-9E53-2D7A-F445-7E17B96032C8}"/>
              </a:ext>
            </a:extLst>
          </p:cNvPr>
          <p:cNvSpPr>
            <a:spLocks noGrp="1"/>
          </p:cNvSpPr>
          <p:nvPr>
            <p:ph type="title"/>
          </p:nvPr>
        </p:nvSpPr>
        <p:spPr>
          <a:xfrm>
            <a:off x="838200" y="365125"/>
            <a:ext cx="10515600" cy="1325563"/>
          </a:xfrm>
        </p:spPr>
        <p:txBody>
          <a:bodyPr/>
          <a:lstStyle/>
          <a:p>
            <a:r>
              <a:rPr lang="en-US" dirty="0"/>
              <a:t>Demo Datasets</a:t>
            </a:r>
            <a:endParaRPr lang="en-US" sz="3600" dirty="0">
              <a:solidFill>
                <a:schemeClr val="accent6"/>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584682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FF08-9438-71D9-3D0A-F6FDF20FE22D}"/>
              </a:ext>
            </a:extLst>
          </p:cNvPr>
          <p:cNvSpPr>
            <a:spLocks noGrp="1"/>
          </p:cNvSpPr>
          <p:nvPr>
            <p:ph type="title"/>
          </p:nvPr>
        </p:nvSpPr>
        <p:spPr/>
        <p:txBody>
          <a:bodyPr/>
          <a:lstStyle/>
          <a:p>
            <a:r>
              <a:rPr lang="en-US" dirty="0">
                <a:solidFill>
                  <a:schemeClr val="accent6"/>
                </a:solidFill>
              </a:rPr>
              <a:t>EXERCISE 1</a:t>
            </a:r>
          </a:p>
        </p:txBody>
      </p:sp>
      <p:sp>
        <p:nvSpPr>
          <p:cNvPr id="3" name="Content Placeholder 2">
            <a:extLst>
              <a:ext uri="{FF2B5EF4-FFF2-40B4-BE49-F238E27FC236}">
                <a16:creationId xmlns:a16="http://schemas.microsoft.com/office/drawing/2014/main" id="{BFA6E5ED-CD8C-3C5A-D41E-2AA4FC878605}"/>
              </a:ext>
            </a:extLst>
          </p:cNvPr>
          <p:cNvSpPr>
            <a:spLocks noGrp="1"/>
          </p:cNvSpPr>
          <p:nvPr>
            <p:ph idx="1"/>
          </p:nvPr>
        </p:nvSpPr>
        <p:spPr/>
        <p:txBody>
          <a:bodyPr/>
          <a:lstStyle/>
          <a:p>
            <a:r>
              <a:rPr lang="en-US" dirty="0"/>
              <a:t>Interactively explore a PBMC dataset from </a:t>
            </a:r>
            <a:r>
              <a:rPr lang="en-US" dirty="0" err="1"/>
              <a:t>SeqTech</a:t>
            </a:r>
            <a:r>
              <a:rPr lang="en-US" dirty="0"/>
              <a:t> 2017</a:t>
            </a:r>
          </a:p>
          <a:p>
            <a:endParaRPr lang="en-US" dirty="0"/>
          </a:p>
          <a:p>
            <a:r>
              <a:rPr lang="en-US" dirty="0">
                <a:hlinkClick r:id="rId2"/>
              </a:rPr>
              <a:t>https://www.dropbox.com/sh/qksaunln69yrqd1/AAAKLZ4E-yyfhb5-eYSnvnnZa?dl=0</a:t>
            </a:r>
            <a:endParaRPr lang="en-US" dirty="0"/>
          </a:p>
          <a:p>
            <a:endParaRPr lang="en-US" dirty="0"/>
          </a:p>
        </p:txBody>
      </p:sp>
    </p:spTree>
    <p:extLst>
      <p:ext uri="{BB962C8B-B14F-4D97-AF65-F5344CB8AC3E}">
        <p14:creationId xmlns:p14="http://schemas.microsoft.com/office/powerpoint/2010/main" val="3359795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FF08-9438-71D9-3D0A-F6FDF20FE22D}"/>
              </a:ext>
            </a:extLst>
          </p:cNvPr>
          <p:cNvSpPr>
            <a:spLocks noGrp="1"/>
          </p:cNvSpPr>
          <p:nvPr>
            <p:ph type="title"/>
          </p:nvPr>
        </p:nvSpPr>
        <p:spPr/>
        <p:txBody>
          <a:bodyPr/>
          <a:lstStyle/>
          <a:p>
            <a:r>
              <a:rPr lang="en-US" dirty="0">
                <a:solidFill>
                  <a:schemeClr val="accent6"/>
                </a:solidFill>
              </a:rPr>
              <a:t>EXERCISE 2</a:t>
            </a:r>
          </a:p>
        </p:txBody>
      </p:sp>
      <p:sp>
        <p:nvSpPr>
          <p:cNvPr id="3" name="Content Placeholder 2">
            <a:extLst>
              <a:ext uri="{FF2B5EF4-FFF2-40B4-BE49-F238E27FC236}">
                <a16:creationId xmlns:a16="http://schemas.microsoft.com/office/drawing/2014/main" id="{BFA6E5ED-CD8C-3C5A-D41E-2AA4FC878605}"/>
              </a:ext>
            </a:extLst>
          </p:cNvPr>
          <p:cNvSpPr>
            <a:spLocks noGrp="1"/>
          </p:cNvSpPr>
          <p:nvPr>
            <p:ph idx="1"/>
          </p:nvPr>
        </p:nvSpPr>
        <p:spPr/>
        <p:txBody>
          <a:bodyPr/>
          <a:lstStyle/>
          <a:p>
            <a:r>
              <a:rPr lang="en-US" dirty="0"/>
              <a:t>Step 1: Export the category 'Protospacer Per Tag' using Loupe Browser</a:t>
            </a:r>
          </a:p>
          <a:p>
            <a:endParaRPr lang="en-US" dirty="0"/>
          </a:p>
          <a:p>
            <a:r>
              <a:rPr lang="en-US" dirty="0"/>
              <a:t>Step 2: Modify the CSV file to collapse sgRNAs by gene target.</a:t>
            </a:r>
          </a:p>
          <a:p>
            <a:r>
              <a:rPr lang="en-US" dirty="0"/>
              <a:t>	</a:t>
            </a:r>
            <a:r>
              <a:rPr lang="en-US" dirty="0" err="1"/>
              <a:t>eg.</a:t>
            </a:r>
            <a:r>
              <a:rPr lang="en-US" dirty="0"/>
              <a:t> merge ACE2-1 and ACE2-2 into a single category, 'ACE2'</a:t>
            </a:r>
          </a:p>
          <a:p>
            <a:endParaRPr lang="en-US" dirty="0"/>
          </a:p>
          <a:p>
            <a:r>
              <a:rPr lang="en-US" dirty="0"/>
              <a:t>Step 3: Import back into Loupe and run differential expression on sgRNAs</a:t>
            </a:r>
          </a:p>
          <a:p>
            <a:endParaRPr lang="en-US" dirty="0"/>
          </a:p>
        </p:txBody>
      </p:sp>
    </p:spTree>
    <p:extLst>
      <p:ext uri="{BB962C8B-B14F-4D97-AF65-F5344CB8AC3E}">
        <p14:creationId xmlns:p14="http://schemas.microsoft.com/office/powerpoint/2010/main" val="136257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A1FF-7C22-780F-E13E-29170ECE7EB9}"/>
              </a:ext>
            </a:extLst>
          </p:cNvPr>
          <p:cNvSpPr>
            <a:spLocks noGrp="1"/>
          </p:cNvSpPr>
          <p:nvPr>
            <p:ph type="title"/>
          </p:nvPr>
        </p:nvSpPr>
        <p:spPr>
          <a:xfrm>
            <a:off x="838200" y="40257"/>
            <a:ext cx="10515600" cy="1325563"/>
          </a:xfrm>
        </p:spPr>
        <p:txBody>
          <a:bodyPr/>
          <a:lstStyle/>
          <a:p>
            <a:r>
              <a:rPr lang="en-US" dirty="0"/>
              <a:t>Secondary Analysis</a:t>
            </a:r>
          </a:p>
        </p:txBody>
      </p:sp>
      <p:grpSp>
        <p:nvGrpSpPr>
          <p:cNvPr id="6" name="Group 5">
            <a:extLst>
              <a:ext uri="{FF2B5EF4-FFF2-40B4-BE49-F238E27FC236}">
                <a16:creationId xmlns:a16="http://schemas.microsoft.com/office/drawing/2014/main" id="{5F218BEB-77F5-8298-FC8E-15E7E2541663}"/>
              </a:ext>
            </a:extLst>
          </p:cNvPr>
          <p:cNvGrpSpPr/>
          <p:nvPr/>
        </p:nvGrpSpPr>
        <p:grpSpPr>
          <a:xfrm>
            <a:off x="1774129" y="3291756"/>
            <a:ext cx="4009111" cy="2863205"/>
            <a:chOff x="137394" y="3771565"/>
            <a:chExt cx="4009111" cy="2863205"/>
          </a:xfrm>
        </p:grpSpPr>
        <p:pic>
          <p:nvPicPr>
            <p:cNvPr id="7" name="Picture 6">
              <a:extLst>
                <a:ext uri="{FF2B5EF4-FFF2-40B4-BE49-F238E27FC236}">
                  <a16:creationId xmlns:a16="http://schemas.microsoft.com/office/drawing/2014/main" id="{D5C319B4-8484-3508-4AAB-26D11B59051C}"/>
                </a:ext>
              </a:extLst>
            </p:cNvPr>
            <p:cNvPicPr>
              <a:picLocks noChangeAspect="1"/>
            </p:cNvPicPr>
            <p:nvPr/>
          </p:nvPicPr>
          <p:blipFill>
            <a:blip r:embed="rId2"/>
            <a:stretch>
              <a:fillRect/>
            </a:stretch>
          </p:blipFill>
          <p:spPr>
            <a:xfrm>
              <a:off x="231992" y="4143506"/>
              <a:ext cx="3619500" cy="1752600"/>
            </a:xfrm>
            <a:prstGeom prst="rect">
              <a:avLst/>
            </a:prstGeom>
          </p:spPr>
        </p:pic>
        <p:sp>
          <p:nvSpPr>
            <p:cNvPr id="8" name="Rectangle 7">
              <a:extLst>
                <a:ext uri="{FF2B5EF4-FFF2-40B4-BE49-F238E27FC236}">
                  <a16:creationId xmlns:a16="http://schemas.microsoft.com/office/drawing/2014/main" id="{C46376F9-533D-D818-3935-3EAA5E2208F6}"/>
                </a:ext>
              </a:extLst>
            </p:cNvPr>
            <p:cNvSpPr/>
            <p:nvPr/>
          </p:nvSpPr>
          <p:spPr>
            <a:xfrm>
              <a:off x="137394" y="5896106"/>
              <a:ext cx="4009111" cy="369332"/>
            </a:xfrm>
            <a:prstGeom prst="rect">
              <a:avLst/>
            </a:prstGeom>
          </p:spPr>
          <p:txBody>
            <a:bodyPr wrap="none">
              <a:spAutoFit/>
            </a:bodyPr>
            <a:lstStyle/>
            <a:p>
              <a:r>
                <a:rPr lang="en-US" dirty="0">
                  <a:hlinkClick r:id="rId3"/>
                </a:rPr>
                <a:t>https://scanpy.readthedocs.io/en/latest/</a:t>
              </a:r>
              <a:endParaRPr lang="en-US" dirty="0"/>
            </a:p>
          </p:txBody>
        </p:sp>
        <p:sp>
          <p:nvSpPr>
            <p:cNvPr id="9" name="TextBox 8">
              <a:extLst>
                <a:ext uri="{FF2B5EF4-FFF2-40B4-BE49-F238E27FC236}">
                  <a16:creationId xmlns:a16="http://schemas.microsoft.com/office/drawing/2014/main" id="{A455A7D7-6880-7E4C-F422-54266944B05F}"/>
                </a:ext>
              </a:extLst>
            </p:cNvPr>
            <p:cNvSpPr txBox="1"/>
            <p:nvPr/>
          </p:nvSpPr>
          <p:spPr>
            <a:xfrm>
              <a:off x="137394" y="3771565"/>
              <a:ext cx="2421047" cy="369332"/>
            </a:xfrm>
            <a:prstGeom prst="rect">
              <a:avLst/>
            </a:prstGeom>
            <a:noFill/>
          </p:spPr>
          <p:txBody>
            <a:bodyPr wrap="none" rtlCol="0">
              <a:spAutoFit/>
            </a:bodyPr>
            <a:lstStyle/>
            <a:p>
              <a:r>
                <a:rPr lang="en-US" dirty="0"/>
                <a:t>Fabian </a:t>
              </a:r>
              <a:r>
                <a:rPr lang="en-US" dirty="0" err="1"/>
                <a:t>Theis</a:t>
              </a:r>
              <a:r>
                <a:rPr lang="en-US" dirty="0"/>
                <a:t> - München</a:t>
              </a:r>
            </a:p>
          </p:txBody>
        </p:sp>
        <p:sp>
          <p:nvSpPr>
            <p:cNvPr id="10" name="TextBox 9">
              <a:extLst>
                <a:ext uri="{FF2B5EF4-FFF2-40B4-BE49-F238E27FC236}">
                  <a16:creationId xmlns:a16="http://schemas.microsoft.com/office/drawing/2014/main" id="{3777C3E6-1631-5CA9-53BE-0D3DBBA45056}"/>
                </a:ext>
              </a:extLst>
            </p:cNvPr>
            <p:cNvSpPr txBox="1"/>
            <p:nvPr/>
          </p:nvSpPr>
          <p:spPr>
            <a:xfrm>
              <a:off x="231992" y="6265438"/>
              <a:ext cx="870366" cy="369332"/>
            </a:xfrm>
            <a:prstGeom prst="rect">
              <a:avLst/>
            </a:prstGeom>
            <a:noFill/>
          </p:spPr>
          <p:txBody>
            <a:bodyPr wrap="none" rtlCol="0">
              <a:spAutoFit/>
            </a:bodyPr>
            <a:lstStyle/>
            <a:p>
              <a:r>
                <a:rPr lang="en-US" b="1" dirty="0">
                  <a:solidFill>
                    <a:schemeClr val="accent6"/>
                  </a:solidFill>
                </a:rPr>
                <a:t>Python</a:t>
              </a:r>
            </a:p>
          </p:txBody>
        </p:sp>
      </p:grpSp>
      <p:pic>
        <p:nvPicPr>
          <p:cNvPr id="11" name="Picture 10">
            <a:extLst>
              <a:ext uri="{FF2B5EF4-FFF2-40B4-BE49-F238E27FC236}">
                <a16:creationId xmlns:a16="http://schemas.microsoft.com/office/drawing/2014/main" id="{CF0F75ED-F924-E8B9-D9EA-88DE978A55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68727" y="1144460"/>
            <a:ext cx="8467595" cy="1911461"/>
          </a:xfrm>
          <a:prstGeom prst="rect">
            <a:avLst/>
          </a:prstGeom>
        </p:spPr>
      </p:pic>
      <p:grpSp>
        <p:nvGrpSpPr>
          <p:cNvPr id="12" name="Group 11">
            <a:extLst>
              <a:ext uri="{FF2B5EF4-FFF2-40B4-BE49-F238E27FC236}">
                <a16:creationId xmlns:a16="http://schemas.microsoft.com/office/drawing/2014/main" id="{AA89196B-E7E3-E5A0-2B72-DDC25425D2A1}"/>
              </a:ext>
            </a:extLst>
          </p:cNvPr>
          <p:cNvGrpSpPr/>
          <p:nvPr/>
        </p:nvGrpSpPr>
        <p:grpSpPr>
          <a:xfrm>
            <a:off x="5868219" y="3344348"/>
            <a:ext cx="2235099" cy="2886758"/>
            <a:chOff x="4231484" y="3688421"/>
            <a:chExt cx="2235099" cy="2886758"/>
          </a:xfrm>
        </p:grpSpPr>
        <p:grpSp>
          <p:nvGrpSpPr>
            <p:cNvPr id="13" name="Group 12">
              <a:extLst>
                <a:ext uri="{FF2B5EF4-FFF2-40B4-BE49-F238E27FC236}">
                  <a16:creationId xmlns:a16="http://schemas.microsoft.com/office/drawing/2014/main" id="{EE295245-2991-7399-63AB-AAA309093E31}"/>
                </a:ext>
              </a:extLst>
            </p:cNvPr>
            <p:cNvGrpSpPr/>
            <p:nvPr/>
          </p:nvGrpSpPr>
          <p:grpSpPr>
            <a:xfrm>
              <a:off x="4427669" y="4007649"/>
              <a:ext cx="2027814" cy="2315000"/>
              <a:chOff x="4427669" y="3807539"/>
              <a:chExt cx="2027814" cy="2315000"/>
            </a:xfrm>
          </p:grpSpPr>
          <p:pic>
            <p:nvPicPr>
              <p:cNvPr id="16" name="Picture 15">
                <a:extLst>
                  <a:ext uri="{FF2B5EF4-FFF2-40B4-BE49-F238E27FC236}">
                    <a16:creationId xmlns:a16="http://schemas.microsoft.com/office/drawing/2014/main" id="{34B99847-13C6-9980-E5B1-F2D612E7D4F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427669" y="4277079"/>
                <a:ext cx="2027814" cy="1845460"/>
              </a:xfrm>
              <a:prstGeom prst="rect">
                <a:avLst/>
              </a:prstGeom>
            </p:spPr>
          </p:pic>
          <p:grpSp>
            <p:nvGrpSpPr>
              <p:cNvPr id="17" name="Group 16">
                <a:extLst>
                  <a:ext uri="{FF2B5EF4-FFF2-40B4-BE49-F238E27FC236}">
                    <a16:creationId xmlns:a16="http://schemas.microsoft.com/office/drawing/2014/main" id="{4F7CA756-4839-4FA9-F660-D5C0C3E170DF}"/>
                  </a:ext>
                </a:extLst>
              </p:cNvPr>
              <p:cNvGrpSpPr/>
              <p:nvPr/>
            </p:nvGrpSpPr>
            <p:grpSpPr>
              <a:xfrm>
                <a:off x="4502413" y="3807539"/>
                <a:ext cx="1790866" cy="2204955"/>
                <a:chOff x="4502413" y="3807539"/>
                <a:chExt cx="1790866" cy="2204955"/>
              </a:xfrm>
            </p:grpSpPr>
            <p:pic>
              <p:nvPicPr>
                <p:cNvPr id="18" name="Picture 17">
                  <a:extLst>
                    <a:ext uri="{FF2B5EF4-FFF2-40B4-BE49-F238E27FC236}">
                      <a16:creationId xmlns:a16="http://schemas.microsoft.com/office/drawing/2014/main" id="{DAA977CB-9BCC-D152-99E7-BDF100DFE4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08967" y="3807539"/>
                  <a:ext cx="1784312" cy="449058"/>
                </a:xfrm>
                <a:prstGeom prst="rect">
                  <a:avLst/>
                </a:prstGeom>
              </p:spPr>
            </p:pic>
            <p:sp>
              <p:nvSpPr>
                <p:cNvPr id="19" name="Rectangle 18">
                  <a:extLst>
                    <a:ext uri="{FF2B5EF4-FFF2-40B4-BE49-F238E27FC236}">
                      <a16:creationId xmlns:a16="http://schemas.microsoft.com/office/drawing/2014/main" id="{DE7D40A2-42B1-B6F0-33AD-5422EF1E9DE5}"/>
                    </a:ext>
                  </a:extLst>
                </p:cNvPr>
                <p:cNvSpPr/>
                <p:nvPr/>
              </p:nvSpPr>
              <p:spPr>
                <a:xfrm>
                  <a:off x="4502413" y="3807539"/>
                  <a:ext cx="1790866" cy="22049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extBox 13">
              <a:extLst>
                <a:ext uri="{FF2B5EF4-FFF2-40B4-BE49-F238E27FC236}">
                  <a16:creationId xmlns:a16="http://schemas.microsoft.com/office/drawing/2014/main" id="{F473CA42-4ED2-2C42-5FB5-157752AB9075}"/>
                </a:ext>
              </a:extLst>
            </p:cNvPr>
            <p:cNvSpPr txBox="1"/>
            <p:nvPr/>
          </p:nvSpPr>
          <p:spPr>
            <a:xfrm>
              <a:off x="4231484" y="6205847"/>
              <a:ext cx="2235099" cy="369332"/>
            </a:xfrm>
            <a:prstGeom prst="rect">
              <a:avLst/>
            </a:prstGeom>
            <a:noFill/>
          </p:spPr>
          <p:txBody>
            <a:bodyPr wrap="none" rtlCol="0">
              <a:spAutoFit/>
            </a:bodyPr>
            <a:lstStyle/>
            <a:p>
              <a:r>
                <a:rPr lang="en-US" dirty="0"/>
                <a:t>Cole </a:t>
              </a:r>
              <a:r>
                <a:rPr lang="en-US" dirty="0" err="1"/>
                <a:t>Trapnell</a:t>
              </a:r>
              <a:r>
                <a:rPr lang="en-US" dirty="0"/>
                <a:t> –</a:t>
              </a:r>
              <a:r>
                <a:rPr lang="en-US" dirty="0" err="1"/>
                <a:t>WashU</a:t>
              </a:r>
              <a:endParaRPr lang="en-US" dirty="0"/>
            </a:p>
          </p:txBody>
        </p:sp>
        <p:sp>
          <p:nvSpPr>
            <p:cNvPr id="15" name="TextBox 14">
              <a:extLst>
                <a:ext uri="{FF2B5EF4-FFF2-40B4-BE49-F238E27FC236}">
                  <a16:creationId xmlns:a16="http://schemas.microsoft.com/office/drawing/2014/main" id="{206F80E6-0E4B-4A15-00CD-BC2106E7B337}"/>
                </a:ext>
              </a:extLst>
            </p:cNvPr>
            <p:cNvSpPr txBox="1"/>
            <p:nvPr/>
          </p:nvSpPr>
          <p:spPr>
            <a:xfrm>
              <a:off x="6072344" y="3688421"/>
              <a:ext cx="314510" cy="369332"/>
            </a:xfrm>
            <a:prstGeom prst="rect">
              <a:avLst/>
            </a:prstGeom>
            <a:noFill/>
          </p:spPr>
          <p:txBody>
            <a:bodyPr wrap="none" rtlCol="0">
              <a:spAutoFit/>
            </a:bodyPr>
            <a:lstStyle/>
            <a:p>
              <a:r>
                <a:rPr lang="en-US" b="1" dirty="0">
                  <a:solidFill>
                    <a:schemeClr val="accent6"/>
                  </a:solidFill>
                </a:rPr>
                <a:t>R</a:t>
              </a:r>
            </a:p>
          </p:txBody>
        </p:sp>
      </p:grpSp>
      <p:grpSp>
        <p:nvGrpSpPr>
          <p:cNvPr id="20" name="Group 19">
            <a:extLst>
              <a:ext uri="{FF2B5EF4-FFF2-40B4-BE49-F238E27FC236}">
                <a16:creationId xmlns:a16="http://schemas.microsoft.com/office/drawing/2014/main" id="{A85A6D70-F29C-C4B1-58A0-F73C64C70E64}"/>
              </a:ext>
            </a:extLst>
          </p:cNvPr>
          <p:cNvGrpSpPr/>
          <p:nvPr/>
        </p:nvGrpSpPr>
        <p:grpSpPr>
          <a:xfrm>
            <a:off x="8279366" y="3259752"/>
            <a:ext cx="2184400" cy="2787405"/>
            <a:chOff x="6642632" y="3824158"/>
            <a:chExt cx="2184400" cy="2787405"/>
          </a:xfrm>
        </p:grpSpPr>
        <p:pic>
          <p:nvPicPr>
            <p:cNvPr id="21" name="Picture 20">
              <a:extLst>
                <a:ext uri="{FF2B5EF4-FFF2-40B4-BE49-F238E27FC236}">
                  <a16:creationId xmlns:a16="http://schemas.microsoft.com/office/drawing/2014/main" id="{33813085-762B-85E0-92BE-13609A8DDB70}"/>
                </a:ext>
              </a:extLst>
            </p:cNvPr>
            <p:cNvPicPr>
              <a:picLocks noChangeAspect="1"/>
            </p:cNvPicPr>
            <p:nvPr/>
          </p:nvPicPr>
          <p:blipFill>
            <a:blip r:embed="rId7"/>
            <a:stretch>
              <a:fillRect/>
            </a:stretch>
          </p:blipFill>
          <p:spPr>
            <a:xfrm>
              <a:off x="6642632" y="4140897"/>
              <a:ext cx="2184400" cy="2286000"/>
            </a:xfrm>
            <a:prstGeom prst="rect">
              <a:avLst/>
            </a:prstGeom>
          </p:spPr>
        </p:pic>
        <p:sp>
          <p:nvSpPr>
            <p:cNvPr id="22" name="TextBox 21">
              <a:extLst>
                <a:ext uri="{FF2B5EF4-FFF2-40B4-BE49-F238E27FC236}">
                  <a16:creationId xmlns:a16="http://schemas.microsoft.com/office/drawing/2014/main" id="{492B766C-AFA6-8AC7-84D1-6E9969F792CE}"/>
                </a:ext>
              </a:extLst>
            </p:cNvPr>
            <p:cNvSpPr txBox="1"/>
            <p:nvPr/>
          </p:nvSpPr>
          <p:spPr>
            <a:xfrm>
              <a:off x="7418592" y="3824158"/>
              <a:ext cx="796885" cy="461665"/>
            </a:xfrm>
            <a:prstGeom prst="rect">
              <a:avLst/>
            </a:prstGeom>
            <a:noFill/>
          </p:spPr>
          <p:txBody>
            <a:bodyPr wrap="none" rtlCol="0">
              <a:spAutoFit/>
            </a:bodyPr>
            <a:lstStyle/>
            <a:p>
              <a:pPr algn="ctr"/>
              <a:r>
                <a:rPr lang="en-US" sz="2400" b="1" dirty="0"/>
                <a:t>Liger</a:t>
              </a:r>
            </a:p>
          </p:txBody>
        </p:sp>
        <p:sp>
          <p:nvSpPr>
            <p:cNvPr id="23" name="Rectangle 22">
              <a:extLst>
                <a:ext uri="{FF2B5EF4-FFF2-40B4-BE49-F238E27FC236}">
                  <a16:creationId xmlns:a16="http://schemas.microsoft.com/office/drawing/2014/main" id="{CAC368B8-400E-8B72-94F3-C35B8E7ADF89}"/>
                </a:ext>
              </a:extLst>
            </p:cNvPr>
            <p:cNvSpPr/>
            <p:nvPr/>
          </p:nvSpPr>
          <p:spPr>
            <a:xfrm>
              <a:off x="7056633" y="6242231"/>
              <a:ext cx="1356397" cy="369332"/>
            </a:xfrm>
            <a:prstGeom prst="rect">
              <a:avLst/>
            </a:prstGeom>
          </p:spPr>
          <p:txBody>
            <a:bodyPr wrap="none">
              <a:spAutoFit/>
            </a:bodyPr>
            <a:lstStyle/>
            <a:p>
              <a:pPr algn="ctr"/>
              <a:r>
                <a:rPr lang="en-US" dirty="0" err="1"/>
                <a:t>Macosko</a:t>
              </a:r>
              <a:r>
                <a:rPr lang="en-US" dirty="0"/>
                <a:t> lab</a:t>
              </a:r>
            </a:p>
          </p:txBody>
        </p:sp>
        <p:sp>
          <p:nvSpPr>
            <p:cNvPr id="24" name="TextBox 23">
              <a:extLst>
                <a:ext uri="{FF2B5EF4-FFF2-40B4-BE49-F238E27FC236}">
                  <a16:creationId xmlns:a16="http://schemas.microsoft.com/office/drawing/2014/main" id="{21BAFCE9-BF98-9EBB-603C-7A0D3F5EEC18}"/>
                </a:ext>
              </a:extLst>
            </p:cNvPr>
            <p:cNvSpPr txBox="1"/>
            <p:nvPr/>
          </p:nvSpPr>
          <p:spPr>
            <a:xfrm>
              <a:off x="8449999" y="3885613"/>
              <a:ext cx="314510" cy="369332"/>
            </a:xfrm>
            <a:prstGeom prst="rect">
              <a:avLst/>
            </a:prstGeom>
            <a:noFill/>
          </p:spPr>
          <p:txBody>
            <a:bodyPr wrap="none" rtlCol="0">
              <a:spAutoFit/>
            </a:bodyPr>
            <a:lstStyle/>
            <a:p>
              <a:r>
                <a:rPr lang="en-US" b="1" dirty="0">
                  <a:solidFill>
                    <a:schemeClr val="accent6"/>
                  </a:solidFill>
                </a:rPr>
                <a:t>R</a:t>
              </a:r>
            </a:p>
          </p:txBody>
        </p:sp>
      </p:grpSp>
    </p:spTree>
    <p:extLst>
      <p:ext uri="{BB962C8B-B14F-4D97-AF65-F5344CB8AC3E}">
        <p14:creationId xmlns:p14="http://schemas.microsoft.com/office/powerpoint/2010/main" val="3014757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5C98C1C5-CE70-0B4D-9CB9-7E5ECD2E9CA3}"/>
              </a:ext>
            </a:extLst>
          </p:cNvPr>
          <p:cNvGrpSpPr/>
          <p:nvPr/>
        </p:nvGrpSpPr>
        <p:grpSpPr>
          <a:xfrm>
            <a:off x="7141138" y="2108999"/>
            <a:ext cx="2280063" cy="1496292"/>
            <a:chOff x="4658334" y="1523065"/>
            <a:chExt cx="2280063" cy="1496292"/>
          </a:xfrm>
        </p:grpSpPr>
        <p:sp>
          <p:nvSpPr>
            <p:cNvPr id="6" name="Oval 5">
              <a:extLst>
                <a:ext uri="{FF2B5EF4-FFF2-40B4-BE49-F238E27FC236}">
                  <a16:creationId xmlns:a16="http://schemas.microsoft.com/office/drawing/2014/main" id="{26E19CEC-17A2-7D42-9EE8-3E02749C8EAC}"/>
                </a:ext>
              </a:extLst>
            </p:cNvPr>
            <p:cNvSpPr/>
            <p:nvPr/>
          </p:nvSpPr>
          <p:spPr>
            <a:xfrm>
              <a:off x="4658334" y="1523065"/>
              <a:ext cx="2280063" cy="1496292"/>
            </a:xfrm>
            <a:prstGeom prst="ellipse">
              <a:avLst/>
            </a:prstGeom>
            <a:solidFill>
              <a:schemeClr val="accent2">
                <a:lumMod val="20000"/>
                <a:lumOff val="80000"/>
              </a:schemeClr>
            </a:solid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BA5FD3B-D60E-7F45-9A9C-D05829C763F4}"/>
                </a:ext>
              </a:extLst>
            </p:cNvPr>
            <p:cNvSpPr/>
            <p:nvPr/>
          </p:nvSpPr>
          <p:spPr>
            <a:xfrm>
              <a:off x="5102220" y="2227490"/>
              <a:ext cx="1179489" cy="774040"/>
            </a:xfrm>
            <a:prstGeom prst="ellipse">
              <a:avLst/>
            </a:prstGeom>
            <a:solidFill>
              <a:schemeClr val="accent2">
                <a:lumMod val="40000"/>
                <a:lumOff val="60000"/>
              </a:schemeClr>
            </a:solid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9">
              <a:extLst>
                <a:ext uri="{FF2B5EF4-FFF2-40B4-BE49-F238E27FC236}">
                  <a16:creationId xmlns:a16="http://schemas.microsoft.com/office/drawing/2014/main" id="{343A0241-D574-C147-AE61-CF3728A5805F}"/>
                </a:ext>
              </a:extLst>
            </p:cNvPr>
            <p:cNvCxnSpPr>
              <a:cxnSpLocks/>
            </p:cNvCxnSpPr>
            <p:nvPr/>
          </p:nvCxnSpPr>
          <p:spPr>
            <a:xfrm rot="13752161" flipH="1">
              <a:off x="4946619" y="1950174"/>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638F3C9F-1B6C-8442-A616-5922FCC31319}"/>
                </a:ext>
              </a:extLst>
            </p:cNvPr>
            <p:cNvCxnSpPr>
              <a:cxnSpLocks/>
            </p:cNvCxnSpPr>
            <p:nvPr/>
          </p:nvCxnSpPr>
          <p:spPr>
            <a:xfrm rot="13752161" flipH="1">
              <a:off x="5000818" y="1789658"/>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60622E69-CAAF-DE46-BA56-77E66E989A37}"/>
                </a:ext>
              </a:extLst>
            </p:cNvPr>
            <p:cNvCxnSpPr>
              <a:cxnSpLocks/>
            </p:cNvCxnSpPr>
            <p:nvPr/>
          </p:nvCxnSpPr>
          <p:spPr>
            <a:xfrm rot="13752161" flipH="1">
              <a:off x="4916970" y="2151555"/>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B3214598-00B4-084C-A2FA-1F51EC3B096D}"/>
                </a:ext>
              </a:extLst>
            </p:cNvPr>
            <p:cNvCxnSpPr>
              <a:cxnSpLocks/>
            </p:cNvCxnSpPr>
            <p:nvPr/>
          </p:nvCxnSpPr>
          <p:spPr>
            <a:xfrm rot="13752161" flipH="1">
              <a:off x="5365076" y="1843262"/>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0187406B-9CF3-4B4E-A2D7-6FC4072224B5}"/>
                </a:ext>
              </a:extLst>
            </p:cNvPr>
            <p:cNvCxnSpPr>
              <a:cxnSpLocks/>
            </p:cNvCxnSpPr>
            <p:nvPr/>
          </p:nvCxnSpPr>
          <p:spPr>
            <a:xfrm rot="13752161" flipH="1">
              <a:off x="5997361" y="1640901"/>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13246653-D9EE-2E47-926D-49A78E8366BE}"/>
                </a:ext>
              </a:extLst>
            </p:cNvPr>
            <p:cNvCxnSpPr>
              <a:cxnSpLocks/>
            </p:cNvCxnSpPr>
            <p:nvPr/>
          </p:nvCxnSpPr>
          <p:spPr>
            <a:xfrm rot="13752161" flipH="1">
              <a:off x="5678866" y="1979638"/>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B7C6C0D-5C30-A34E-900F-4BADCC1936B7}"/>
                </a:ext>
              </a:extLst>
            </p:cNvPr>
            <p:cNvCxnSpPr>
              <a:cxnSpLocks/>
            </p:cNvCxnSpPr>
            <p:nvPr/>
          </p:nvCxnSpPr>
          <p:spPr>
            <a:xfrm rot="13752161" flipH="1">
              <a:off x="6281032" y="2115142"/>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BB3CA0E7-E682-F749-A9E3-63104B6F1E7C}"/>
                </a:ext>
              </a:extLst>
            </p:cNvPr>
            <p:cNvCxnSpPr>
              <a:cxnSpLocks/>
            </p:cNvCxnSpPr>
            <p:nvPr/>
          </p:nvCxnSpPr>
          <p:spPr>
            <a:xfrm rot="13752161" flipH="1">
              <a:off x="6189770" y="1755678"/>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0300D60E-938F-154B-8E8F-C46613243DB2}"/>
                </a:ext>
              </a:extLst>
            </p:cNvPr>
            <p:cNvCxnSpPr>
              <a:cxnSpLocks/>
            </p:cNvCxnSpPr>
            <p:nvPr/>
          </p:nvCxnSpPr>
          <p:spPr>
            <a:xfrm rot="13752161" flipH="1">
              <a:off x="5440561" y="1572222"/>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E1617A9-BAAE-CF43-92BC-4D8F4E758C24}"/>
                </a:ext>
              </a:extLst>
            </p:cNvPr>
            <p:cNvSpPr/>
            <p:nvPr/>
          </p:nvSpPr>
          <p:spPr>
            <a:xfrm>
              <a:off x="6411760" y="2617644"/>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AE8A704-936B-8449-8FF9-A6BDA9292593}"/>
                </a:ext>
              </a:extLst>
            </p:cNvPr>
            <p:cNvSpPr/>
            <p:nvPr/>
          </p:nvSpPr>
          <p:spPr>
            <a:xfrm>
              <a:off x="6552147" y="2417972"/>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60034436-2F82-EE42-A0CD-725CB8BDC61B}"/>
                </a:ext>
              </a:extLst>
            </p:cNvPr>
            <p:cNvSpPr/>
            <p:nvPr/>
          </p:nvSpPr>
          <p:spPr>
            <a:xfrm>
              <a:off x="6740261" y="2323300"/>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3A16A290-124F-E44F-865E-E7054BCF7545}"/>
                </a:ext>
              </a:extLst>
            </p:cNvPr>
            <p:cNvSpPr/>
            <p:nvPr/>
          </p:nvSpPr>
          <p:spPr>
            <a:xfrm>
              <a:off x="4914106" y="2401208"/>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C5CE3EF-6C80-6F40-A7F9-5936A8B5EF91}"/>
                </a:ext>
              </a:extLst>
            </p:cNvPr>
            <p:cNvSpPr/>
            <p:nvPr/>
          </p:nvSpPr>
          <p:spPr>
            <a:xfrm>
              <a:off x="5788046" y="1857974"/>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15FBA2F-A598-9444-A98E-7C72E32BF658}"/>
                </a:ext>
              </a:extLst>
            </p:cNvPr>
            <p:cNvSpPr/>
            <p:nvPr/>
          </p:nvSpPr>
          <p:spPr>
            <a:xfrm>
              <a:off x="6134663" y="1991703"/>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9E8BEA00-FD83-0F4A-8D01-025ECFA420B7}"/>
              </a:ext>
            </a:extLst>
          </p:cNvPr>
          <p:cNvGrpSpPr/>
          <p:nvPr/>
        </p:nvGrpSpPr>
        <p:grpSpPr>
          <a:xfrm>
            <a:off x="7545301" y="4996974"/>
            <a:ext cx="1471737" cy="1161383"/>
            <a:chOff x="4968410" y="4411039"/>
            <a:chExt cx="1471737" cy="1161383"/>
          </a:xfrm>
        </p:grpSpPr>
        <p:grpSp>
          <p:nvGrpSpPr>
            <p:cNvPr id="52" name="Group 51">
              <a:extLst>
                <a:ext uri="{FF2B5EF4-FFF2-40B4-BE49-F238E27FC236}">
                  <a16:creationId xmlns:a16="http://schemas.microsoft.com/office/drawing/2014/main" id="{424DFCF5-4650-AD45-829D-DA54016560C2}"/>
                </a:ext>
              </a:extLst>
            </p:cNvPr>
            <p:cNvGrpSpPr/>
            <p:nvPr/>
          </p:nvGrpSpPr>
          <p:grpSpPr>
            <a:xfrm>
              <a:off x="4968410" y="4411039"/>
              <a:ext cx="1471737" cy="1161383"/>
              <a:chOff x="4657111" y="3732405"/>
              <a:chExt cx="1471737" cy="1161383"/>
            </a:xfrm>
          </p:grpSpPr>
          <p:sp>
            <p:nvSpPr>
              <p:cNvPr id="33" name="Oval 32">
                <a:extLst>
                  <a:ext uri="{FF2B5EF4-FFF2-40B4-BE49-F238E27FC236}">
                    <a16:creationId xmlns:a16="http://schemas.microsoft.com/office/drawing/2014/main" id="{F6017431-1CCD-BA4B-B49F-173B3F2382C4}"/>
                  </a:ext>
                </a:extLst>
              </p:cNvPr>
              <p:cNvSpPr/>
              <p:nvPr/>
            </p:nvSpPr>
            <p:spPr>
              <a:xfrm>
                <a:off x="4657111" y="3732405"/>
                <a:ext cx="1471737" cy="1161383"/>
              </a:xfrm>
              <a:prstGeom prst="ellipse">
                <a:avLst/>
              </a:prstGeom>
              <a:solidFill>
                <a:schemeClr val="accent2">
                  <a:lumMod val="20000"/>
                  <a:lumOff val="80000"/>
                </a:schemeClr>
              </a:solidFill>
              <a:ln w="31750">
                <a:solidFill>
                  <a:schemeClr val="accent4">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FCE9867-58B4-8740-BFE5-72FB57E6CC70}"/>
                  </a:ext>
                </a:extLst>
              </p:cNvPr>
              <p:cNvSpPr/>
              <p:nvPr/>
            </p:nvSpPr>
            <p:spPr>
              <a:xfrm>
                <a:off x="5301941" y="4294329"/>
                <a:ext cx="641348" cy="489525"/>
              </a:xfrm>
              <a:prstGeom prst="ellipse">
                <a:avLst/>
              </a:prstGeom>
              <a:solidFill>
                <a:schemeClr val="accent2">
                  <a:lumMod val="60000"/>
                  <a:lumOff val="40000"/>
                </a:schemeClr>
              </a:solidFill>
              <a:ln w="317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9B1F31E-65F0-074A-A219-3CB25694E776}"/>
                  </a:ext>
                </a:extLst>
              </p:cNvPr>
              <p:cNvSpPr/>
              <p:nvPr/>
            </p:nvSpPr>
            <p:spPr>
              <a:xfrm>
                <a:off x="5108841" y="4292679"/>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875748DF-98DF-774C-859C-C242E19EEB85}"/>
                  </a:ext>
                </a:extLst>
              </p:cNvPr>
              <p:cNvSpPr/>
              <p:nvPr/>
            </p:nvSpPr>
            <p:spPr>
              <a:xfrm>
                <a:off x="5249228" y="4093007"/>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DD8AE74-A16A-6B44-B434-BBDB116EAFA6}"/>
                  </a:ext>
                </a:extLst>
              </p:cNvPr>
              <p:cNvSpPr/>
              <p:nvPr/>
            </p:nvSpPr>
            <p:spPr>
              <a:xfrm>
                <a:off x="5437342" y="3998335"/>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4F11EB47-A996-7B46-B627-7F2A59DC42CE}"/>
                  </a:ext>
                </a:extLst>
              </p:cNvPr>
              <p:cNvSpPr/>
              <p:nvPr/>
            </p:nvSpPr>
            <p:spPr>
              <a:xfrm>
                <a:off x="4912883" y="4275640"/>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C12564DA-A8CE-9341-96DF-A4EB9DFFCBCF}"/>
                  </a:ext>
                </a:extLst>
              </p:cNvPr>
              <p:cNvSpPr/>
              <p:nvPr/>
            </p:nvSpPr>
            <p:spPr>
              <a:xfrm>
                <a:off x="5739921" y="3960272"/>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C8AD84E5-A325-6043-AD15-78262750B46D}"/>
                  </a:ext>
                </a:extLst>
              </p:cNvPr>
              <p:cNvSpPr/>
              <p:nvPr/>
            </p:nvSpPr>
            <p:spPr>
              <a:xfrm>
                <a:off x="5007868" y="3960272"/>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 name="Curved Connector 18">
              <a:extLst>
                <a:ext uri="{FF2B5EF4-FFF2-40B4-BE49-F238E27FC236}">
                  <a16:creationId xmlns:a16="http://schemas.microsoft.com/office/drawing/2014/main" id="{54B35E4E-0CC8-9E45-B917-0184E0F807EE}"/>
                </a:ext>
              </a:extLst>
            </p:cNvPr>
            <p:cNvCxnSpPr>
              <a:cxnSpLocks/>
            </p:cNvCxnSpPr>
            <p:nvPr/>
          </p:nvCxnSpPr>
          <p:spPr>
            <a:xfrm rot="13752161" flipH="1">
              <a:off x="6011166" y="4714587"/>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0185175-970C-574C-94DB-741AB5F7A246}"/>
              </a:ext>
            </a:extLst>
          </p:cNvPr>
          <p:cNvGrpSpPr/>
          <p:nvPr/>
        </p:nvGrpSpPr>
        <p:grpSpPr>
          <a:xfrm>
            <a:off x="7427716" y="4043641"/>
            <a:ext cx="1638797" cy="637296"/>
            <a:chOff x="6689988" y="3000642"/>
            <a:chExt cx="1638797" cy="637296"/>
          </a:xfrm>
        </p:grpSpPr>
        <p:sp>
          <p:nvSpPr>
            <p:cNvPr id="32" name="TextBox 31">
              <a:extLst>
                <a:ext uri="{FF2B5EF4-FFF2-40B4-BE49-F238E27FC236}">
                  <a16:creationId xmlns:a16="http://schemas.microsoft.com/office/drawing/2014/main" id="{D89582DC-F471-A64A-9B0D-4CA8C4823639}"/>
                </a:ext>
              </a:extLst>
            </p:cNvPr>
            <p:cNvSpPr txBox="1"/>
            <p:nvPr/>
          </p:nvSpPr>
          <p:spPr>
            <a:xfrm>
              <a:off x="7047793" y="3330161"/>
              <a:ext cx="1280992" cy="307777"/>
            </a:xfrm>
            <a:prstGeom prst="rect">
              <a:avLst/>
            </a:prstGeom>
            <a:noFill/>
          </p:spPr>
          <p:txBody>
            <a:bodyPr wrap="none" rtlCol="0">
              <a:spAutoFit/>
            </a:bodyPr>
            <a:lstStyle/>
            <a:p>
              <a:r>
                <a:rPr lang="en-US" sz="1400" dirty="0">
                  <a:solidFill>
                    <a:srgbClr val="FF0000"/>
                  </a:solidFill>
                </a:rPr>
                <a:t>Mitochondrion</a:t>
              </a:r>
            </a:p>
          </p:txBody>
        </p:sp>
        <p:cxnSp>
          <p:nvCxnSpPr>
            <p:cNvPr id="57" name="Curved Connector 56">
              <a:extLst>
                <a:ext uri="{FF2B5EF4-FFF2-40B4-BE49-F238E27FC236}">
                  <a16:creationId xmlns:a16="http://schemas.microsoft.com/office/drawing/2014/main" id="{47E26A43-C06C-2842-915F-4FFB8EBF4188}"/>
                </a:ext>
              </a:extLst>
            </p:cNvPr>
            <p:cNvCxnSpPr>
              <a:cxnSpLocks/>
            </p:cNvCxnSpPr>
            <p:nvPr/>
          </p:nvCxnSpPr>
          <p:spPr>
            <a:xfrm rot="13752161" flipH="1">
              <a:off x="6689988" y="3008054"/>
              <a:ext cx="296883" cy="296883"/>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D6ACB60-AD2A-6243-A3D4-8C3482FD7F89}"/>
                </a:ext>
              </a:extLst>
            </p:cNvPr>
            <p:cNvSpPr txBox="1"/>
            <p:nvPr/>
          </p:nvSpPr>
          <p:spPr>
            <a:xfrm>
              <a:off x="7047793" y="3000642"/>
              <a:ext cx="644728" cy="307777"/>
            </a:xfrm>
            <a:prstGeom prst="rect">
              <a:avLst/>
            </a:prstGeom>
            <a:noFill/>
          </p:spPr>
          <p:txBody>
            <a:bodyPr wrap="none" rtlCol="0">
              <a:spAutoFit/>
            </a:bodyPr>
            <a:lstStyle/>
            <a:p>
              <a:r>
                <a:rPr lang="en-US" sz="1400" dirty="0"/>
                <a:t>mRNA</a:t>
              </a:r>
            </a:p>
          </p:txBody>
        </p:sp>
        <p:sp>
          <p:nvSpPr>
            <p:cNvPr id="59" name="Oval 58">
              <a:extLst>
                <a:ext uri="{FF2B5EF4-FFF2-40B4-BE49-F238E27FC236}">
                  <a16:creationId xmlns:a16="http://schemas.microsoft.com/office/drawing/2014/main" id="{D49830A6-D81F-3243-A004-27976D5E20EA}"/>
                </a:ext>
              </a:extLst>
            </p:cNvPr>
            <p:cNvSpPr/>
            <p:nvPr/>
          </p:nvSpPr>
          <p:spPr>
            <a:xfrm>
              <a:off x="6841636" y="3377408"/>
              <a:ext cx="78718" cy="1860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TextBox 59">
            <a:extLst>
              <a:ext uri="{FF2B5EF4-FFF2-40B4-BE49-F238E27FC236}">
                <a16:creationId xmlns:a16="http://schemas.microsoft.com/office/drawing/2014/main" id="{1D4567E0-3AEF-3D41-9EA4-EE19AF0D2AA2}"/>
              </a:ext>
            </a:extLst>
          </p:cNvPr>
          <p:cNvSpPr txBox="1"/>
          <p:nvPr/>
        </p:nvSpPr>
        <p:spPr>
          <a:xfrm>
            <a:off x="7566839" y="1512248"/>
            <a:ext cx="1428661" cy="400110"/>
          </a:xfrm>
          <a:prstGeom prst="rect">
            <a:avLst/>
          </a:prstGeom>
          <a:noFill/>
        </p:spPr>
        <p:txBody>
          <a:bodyPr wrap="none" rtlCol="0">
            <a:spAutoFit/>
          </a:bodyPr>
          <a:lstStyle/>
          <a:p>
            <a:r>
              <a:rPr lang="en-US" sz="2000" dirty="0"/>
              <a:t>Healthy Cell</a:t>
            </a:r>
          </a:p>
        </p:txBody>
      </p:sp>
      <p:sp>
        <p:nvSpPr>
          <p:cNvPr id="61" name="TextBox 60">
            <a:extLst>
              <a:ext uri="{FF2B5EF4-FFF2-40B4-BE49-F238E27FC236}">
                <a16:creationId xmlns:a16="http://schemas.microsoft.com/office/drawing/2014/main" id="{A4EC5AE1-4727-9C4F-89A3-D11AED89F597}"/>
              </a:ext>
            </a:extLst>
          </p:cNvPr>
          <p:cNvSpPr txBox="1"/>
          <p:nvPr/>
        </p:nvSpPr>
        <p:spPr>
          <a:xfrm>
            <a:off x="7078627" y="6326111"/>
            <a:ext cx="2405082" cy="400110"/>
          </a:xfrm>
          <a:prstGeom prst="rect">
            <a:avLst/>
          </a:prstGeom>
          <a:noFill/>
        </p:spPr>
        <p:txBody>
          <a:bodyPr wrap="none" rtlCol="0">
            <a:spAutoFit/>
          </a:bodyPr>
          <a:lstStyle/>
          <a:p>
            <a:r>
              <a:rPr lang="en-US" sz="2000" dirty="0"/>
              <a:t>Dying / Ruptured Cell</a:t>
            </a:r>
          </a:p>
        </p:txBody>
      </p:sp>
      <p:sp>
        <p:nvSpPr>
          <p:cNvPr id="65" name="TextBox 64">
            <a:extLst>
              <a:ext uri="{FF2B5EF4-FFF2-40B4-BE49-F238E27FC236}">
                <a16:creationId xmlns:a16="http://schemas.microsoft.com/office/drawing/2014/main" id="{0E39FB87-E250-6148-8DF0-3A264D333188}"/>
              </a:ext>
            </a:extLst>
          </p:cNvPr>
          <p:cNvSpPr txBox="1"/>
          <p:nvPr/>
        </p:nvSpPr>
        <p:spPr>
          <a:xfrm>
            <a:off x="2316894" y="1561702"/>
            <a:ext cx="4214359" cy="369332"/>
          </a:xfrm>
          <a:prstGeom prst="rect">
            <a:avLst/>
          </a:prstGeom>
          <a:noFill/>
        </p:spPr>
        <p:txBody>
          <a:bodyPr wrap="none" rtlCol="0">
            <a:spAutoFit/>
          </a:bodyPr>
          <a:lstStyle/>
          <a:p>
            <a:r>
              <a:rPr lang="en-US" dirty="0"/>
              <a:t>Filter cells by Fraction Mitochondrial Reads</a:t>
            </a:r>
          </a:p>
        </p:txBody>
      </p:sp>
      <p:grpSp>
        <p:nvGrpSpPr>
          <p:cNvPr id="67" name="Group 66">
            <a:extLst>
              <a:ext uri="{FF2B5EF4-FFF2-40B4-BE49-F238E27FC236}">
                <a16:creationId xmlns:a16="http://schemas.microsoft.com/office/drawing/2014/main" id="{068C98FA-553E-8E45-8F14-F740A546E389}"/>
              </a:ext>
            </a:extLst>
          </p:cNvPr>
          <p:cNvGrpSpPr/>
          <p:nvPr/>
        </p:nvGrpSpPr>
        <p:grpSpPr>
          <a:xfrm>
            <a:off x="2123776" y="2097234"/>
            <a:ext cx="3754249" cy="3835400"/>
            <a:chOff x="626279" y="1511300"/>
            <a:chExt cx="3754249" cy="3835400"/>
          </a:xfrm>
        </p:grpSpPr>
        <p:pic>
          <p:nvPicPr>
            <p:cNvPr id="5" name="Picture 4">
              <a:extLst>
                <a:ext uri="{FF2B5EF4-FFF2-40B4-BE49-F238E27FC236}">
                  <a16:creationId xmlns:a16="http://schemas.microsoft.com/office/drawing/2014/main" id="{6306144A-C2E3-DA49-94A2-C130C1BFA6AA}"/>
                </a:ext>
              </a:extLst>
            </p:cNvPr>
            <p:cNvPicPr>
              <a:picLocks noChangeAspect="1"/>
            </p:cNvPicPr>
            <p:nvPr/>
          </p:nvPicPr>
          <p:blipFill>
            <a:blip r:embed="rId2"/>
            <a:stretch>
              <a:fillRect/>
            </a:stretch>
          </p:blipFill>
          <p:spPr>
            <a:xfrm>
              <a:off x="697528" y="1511300"/>
              <a:ext cx="3683000" cy="3835400"/>
            </a:xfrm>
            <a:prstGeom prst="rect">
              <a:avLst/>
            </a:prstGeom>
          </p:spPr>
        </p:pic>
        <p:sp>
          <p:nvSpPr>
            <p:cNvPr id="66" name="TextBox 65">
              <a:extLst>
                <a:ext uri="{FF2B5EF4-FFF2-40B4-BE49-F238E27FC236}">
                  <a16:creationId xmlns:a16="http://schemas.microsoft.com/office/drawing/2014/main" id="{5F03E5F0-80D7-4E45-BA27-8A2F7CF7F9C1}"/>
                </a:ext>
              </a:extLst>
            </p:cNvPr>
            <p:cNvSpPr txBox="1"/>
            <p:nvPr/>
          </p:nvSpPr>
          <p:spPr>
            <a:xfrm rot="16200000">
              <a:off x="-353509" y="3061919"/>
              <a:ext cx="2328907" cy="369332"/>
            </a:xfrm>
            <a:prstGeom prst="rect">
              <a:avLst/>
            </a:prstGeom>
            <a:solidFill>
              <a:schemeClr val="bg1"/>
            </a:solidFill>
          </p:spPr>
          <p:txBody>
            <a:bodyPr wrap="none" rtlCol="0">
              <a:spAutoFit/>
            </a:bodyPr>
            <a:lstStyle/>
            <a:p>
              <a:r>
                <a:rPr lang="en-US" dirty="0"/>
                <a:t>Fraction Mitochondrial</a:t>
              </a:r>
            </a:p>
          </p:txBody>
        </p:sp>
      </p:grpSp>
      <p:sp>
        <p:nvSpPr>
          <p:cNvPr id="68" name="Rectangle 67">
            <a:extLst>
              <a:ext uri="{FF2B5EF4-FFF2-40B4-BE49-F238E27FC236}">
                <a16:creationId xmlns:a16="http://schemas.microsoft.com/office/drawing/2014/main" id="{83C6CC9D-2FA6-5849-9EFC-22F2F710E820}"/>
              </a:ext>
            </a:extLst>
          </p:cNvPr>
          <p:cNvSpPr/>
          <p:nvPr/>
        </p:nvSpPr>
        <p:spPr>
          <a:xfrm>
            <a:off x="2910660" y="4680938"/>
            <a:ext cx="2850078" cy="636933"/>
          </a:xfrm>
          <a:prstGeom prst="rect">
            <a:avLst/>
          </a:prstGeom>
          <a:solidFill>
            <a:schemeClr val="accent6">
              <a:alpha val="1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815DEC5-A6FD-4945-AA82-0F4EA2543B6C}"/>
              </a:ext>
            </a:extLst>
          </p:cNvPr>
          <p:cNvSpPr/>
          <p:nvPr/>
        </p:nvSpPr>
        <p:spPr>
          <a:xfrm>
            <a:off x="2906762" y="2225288"/>
            <a:ext cx="2850078" cy="2468880"/>
          </a:xfrm>
          <a:prstGeom prst="rect">
            <a:avLst/>
          </a:prstGeom>
          <a:solidFill>
            <a:srgbClr val="FF0000">
              <a:alpha val="13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6AF3C38-5B6C-184F-8275-5A55E5805D26}"/>
              </a:ext>
            </a:extLst>
          </p:cNvPr>
          <p:cNvSpPr/>
          <p:nvPr/>
        </p:nvSpPr>
        <p:spPr>
          <a:xfrm>
            <a:off x="4624210" y="2260636"/>
            <a:ext cx="1172116" cy="369332"/>
          </a:xfrm>
          <a:prstGeom prst="rect">
            <a:avLst/>
          </a:prstGeom>
        </p:spPr>
        <p:txBody>
          <a:bodyPr wrap="none">
            <a:spAutoFit/>
          </a:bodyPr>
          <a:lstStyle/>
          <a:p>
            <a:r>
              <a:rPr lang="en-US" dirty="0">
                <a:solidFill>
                  <a:srgbClr val="FF0000"/>
                </a:solidFill>
              </a:rPr>
              <a:t>1,142 cells</a:t>
            </a:r>
          </a:p>
        </p:txBody>
      </p:sp>
      <p:sp>
        <p:nvSpPr>
          <p:cNvPr id="72" name="Rectangle 71">
            <a:extLst>
              <a:ext uri="{FF2B5EF4-FFF2-40B4-BE49-F238E27FC236}">
                <a16:creationId xmlns:a16="http://schemas.microsoft.com/office/drawing/2014/main" id="{FC2DB314-DAF1-C74B-AE84-2143C5A2896F}"/>
              </a:ext>
            </a:extLst>
          </p:cNvPr>
          <p:cNvSpPr/>
          <p:nvPr/>
        </p:nvSpPr>
        <p:spPr>
          <a:xfrm>
            <a:off x="4507192" y="4961769"/>
            <a:ext cx="1289135" cy="369332"/>
          </a:xfrm>
          <a:prstGeom prst="rect">
            <a:avLst/>
          </a:prstGeom>
        </p:spPr>
        <p:txBody>
          <a:bodyPr wrap="none">
            <a:spAutoFit/>
          </a:bodyPr>
          <a:lstStyle/>
          <a:p>
            <a:r>
              <a:rPr lang="en-US" dirty="0">
                <a:solidFill>
                  <a:schemeClr val="accent6">
                    <a:lumMod val="75000"/>
                  </a:schemeClr>
                </a:solidFill>
              </a:rPr>
              <a:t>20,283 cells</a:t>
            </a:r>
          </a:p>
        </p:txBody>
      </p:sp>
      <p:sp>
        <p:nvSpPr>
          <p:cNvPr id="2" name="Title 1">
            <a:extLst>
              <a:ext uri="{FF2B5EF4-FFF2-40B4-BE49-F238E27FC236}">
                <a16:creationId xmlns:a16="http://schemas.microsoft.com/office/drawing/2014/main" id="{153F54BA-F639-72B0-7507-FEA92D3AAE3C}"/>
              </a:ext>
            </a:extLst>
          </p:cNvPr>
          <p:cNvSpPr>
            <a:spLocks noGrp="1"/>
          </p:cNvSpPr>
          <p:nvPr>
            <p:ph type="title"/>
          </p:nvPr>
        </p:nvSpPr>
        <p:spPr>
          <a:xfrm>
            <a:off x="1133061" y="518076"/>
            <a:ext cx="9925877" cy="994172"/>
          </a:xfrm>
        </p:spPr>
        <p:txBody>
          <a:bodyPr>
            <a:noAutofit/>
          </a:bodyPr>
          <a:lstStyle/>
          <a:p>
            <a:r>
              <a:rPr lang="en-US" dirty="0">
                <a:solidFill>
                  <a:schemeClr val="accent6"/>
                </a:solidFill>
              </a:rPr>
              <a:t>QC metrics </a:t>
            </a:r>
            <a:r>
              <a:rPr lang="en-US" dirty="0"/>
              <a:t>– Cell Death</a:t>
            </a:r>
          </a:p>
        </p:txBody>
      </p:sp>
    </p:spTree>
    <p:extLst>
      <p:ext uri="{BB962C8B-B14F-4D97-AF65-F5344CB8AC3E}">
        <p14:creationId xmlns:p14="http://schemas.microsoft.com/office/powerpoint/2010/main" val="592558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Anatomy of a 10X 3’-Single Cell Amplicon</a:t>
            </a:r>
          </a:p>
        </p:txBody>
      </p:sp>
      <p:pic>
        <p:nvPicPr>
          <p:cNvPr id="3" name="Picture 2">
            <a:extLst>
              <a:ext uri="{FF2B5EF4-FFF2-40B4-BE49-F238E27FC236}">
                <a16:creationId xmlns:a16="http://schemas.microsoft.com/office/drawing/2014/main" id="{1DF93DCE-7CE8-F544-BB01-7BA6D23E32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83572" y="1891047"/>
            <a:ext cx="8020908" cy="1665330"/>
          </a:xfrm>
          <a:prstGeom prst="rect">
            <a:avLst/>
          </a:prstGeom>
        </p:spPr>
      </p:pic>
      <p:sp>
        <p:nvSpPr>
          <p:cNvPr id="6" name="TextBox 5">
            <a:extLst>
              <a:ext uri="{FF2B5EF4-FFF2-40B4-BE49-F238E27FC236}">
                <a16:creationId xmlns:a16="http://schemas.microsoft.com/office/drawing/2014/main" id="{52078FF4-413B-6D4B-8D72-4F707390171B}"/>
              </a:ext>
            </a:extLst>
          </p:cNvPr>
          <p:cNvSpPr txBox="1"/>
          <p:nvPr/>
        </p:nvSpPr>
        <p:spPr>
          <a:xfrm>
            <a:off x="838200" y="1271016"/>
            <a:ext cx="3890745" cy="523220"/>
          </a:xfrm>
          <a:prstGeom prst="rect">
            <a:avLst/>
          </a:prstGeom>
          <a:noFill/>
        </p:spPr>
        <p:txBody>
          <a:bodyPr wrap="none" rtlCol="0">
            <a:spAutoFit/>
          </a:bodyPr>
          <a:lstStyle/>
          <a:p>
            <a:r>
              <a:rPr lang="en-US" sz="2800" dirty="0">
                <a:solidFill>
                  <a:schemeClr val="accent6"/>
                </a:solidFill>
              </a:rPr>
              <a:t>V3 / </a:t>
            </a:r>
            <a:r>
              <a:rPr lang="en-US" sz="2800" dirty="0" err="1">
                <a:solidFill>
                  <a:schemeClr val="accent6"/>
                </a:solidFill>
              </a:rPr>
              <a:t>NextGem</a:t>
            </a:r>
            <a:r>
              <a:rPr lang="en-US" sz="2800" dirty="0">
                <a:solidFill>
                  <a:schemeClr val="accent6"/>
                </a:solidFill>
              </a:rPr>
              <a:t> Chemistry</a:t>
            </a:r>
          </a:p>
        </p:txBody>
      </p:sp>
      <p:sp>
        <p:nvSpPr>
          <p:cNvPr id="8" name="TextBox 7">
            <a:extLst>
              <a:ext uri="{FF2B5EF4-FFF2-40B4-BE49-F238E27FC236}">
                <a16:creationId xmlns:a16="http://schemas.microsoft.com/office/drawing/2014/main" id="{697216FB-E5CC-604B-88C1-76EA379576EC}"/>
              </a:ext>
            </a:extLst>
          </p:cNvPr>
          <p:cNvSpPr txBox="1"/>
          <p:nvPr/>
        </p:nvSpPr>
        <p:spPr>
          <a:xfrm>
            <a:off x="4845818" y="4042375"/>
            <a:ext cx="1117614" cy="369332"/>
          </a:xfrm>
          <a:prstGeom prst="rect">
            <a:avLst/>
          </a:prstGeom>
          <a:noFill/>
        </p:spPr>
        <p:txBody>
          <a:bodyPr wrap="none" rtlCol="0">
            <a:spAutoFit/>
          </a:bodyPr>
          <a:lstStyle/>
          <a:p>
            <a:r>
              <a:rPr lang="en-US" dirty="0"/>
              <a:t>12bp UMI</a:t>
            </a:r>
          </a:p>
        </p:txBody>
      </p:sp>
      <p:pic>
        <p:nvPicPr>
          <p:cNvPr id="4" name="Picture 3">
            <a:extLst>
              <a:ext uri="{FF2B5EF4-FFF2-40B4-BE49-F238E27FC236}">
                <a16:creationId xmlns:a16="http://schemas.microsoft.com/office/drawing/2014/main" id="{E58A1772-E198-D814-7AE1-8A828BEADB8F}"/>
              </a:ext>
            </a:extLst>
          </p:cNvPr>
          <p:cNvPicPr>
            <a:picLocks noChangeAspect="1"/>
          </p:cNvPicPr>
          <p:nvPr/>
        </p:nvPicPr>
        <p:blipFill>
          <a:blip r:embed="rId3"/>
          <a:stretch>
            <a:fillRect/>
          </a:stretch>
        </p:blipFill>
        <p:spPr>
          <a:xfrm>
            <a:off x="3032080" y="4359891"/>
            <a:ext cx="7772400" cy="1545938"/>
          </a:xfrm>
          <a:prstGeom prst="rect">
            <a:avLst/>
          </a:prstGeom>
        </p:spPr>
      </p:pic>
      <p:sp>
        <p:nvSpPr>
          <p:cNvPr id="5" name="TextBox 4">
            <a:extLst>
              <a:ext uri="{FF2B5EF4-FFF2-40B4-BE49-F238E27FC236}">
                <a16:creationId xmlns:a16="http://schemas.microsoft.com/office/drawing/2014/main" id="{6DDA754C-B80E-FDC3-367C-9D8A3307315A}"/>
              </a:ext>
            </a:extLst>
          </p:cNvPr>
          <p:cNvSpPr txBox="1"/>
          <p:nvPr/>
        </p:nvSpPr>
        <p:spPr>
          <a:xfrm>
            <a:off x="1105591" y="2438517"/>
            <a:ext cx="1926489" cy="523220"/>
          </a:xfrm>
          <a:prstGeom prst="rect">
            <a:avLst/>
          </a:prstGeom>
          <a:noFill/>
        </p:spPr>
        <p:txBody>
          <a:bodyPr wrap="none" rtlCol="0">
            <a:spAutoFit/>
          </a:bodyPr>
          <a:lstStyle/>
          <a:p>
            <a:r>
              <a:rPr lang="en-US" sz="2800" dirty="0"/>
              <a:t>Single Index</a:t>
            </a:r>
          </a:p>
        </p:txBody>
      </p:sp>
      <p:sp>
        <p:nvSpPr>
          <p:cNvPr id="7" name="TextBox 6">
            <a:extLst>
              <a:ext uri="{FF2B5EF4-FFF2-40B4-BE49-F238E27FC236}">
                <a16:creationId xmlns:a16="http://schemas.microsoft.com/office/drawing/2014/main" id="{3E0780B9-7B66-1122-C9D3-E800161A9533}"/>
              </a:ext>
            </a:extLst>
          </p:cNvPr>
          <p:cNvSpPr txBox="1"/>
          <p:nvPr/>
        </p:nvSpPr>
        <p:spPr>
          <a:xfrm>
            <a:off x="1105591" y="4871250"/>
            <a:ext cx="1726114" cy="523220"/>
          </a:xfrm>
          <a:prstGeom prst="rect">
            <a:avLst/>
          </a:prstGeom>
          <a:noFill/>
        </p:spPr>
        <p:txBody>
          <a:bodyPr wrap="none" rtlCol="0">
            <a:spAutoFit/>
          </a:bodyPr>
          <a:lstStyle/>
          <a:p>
            <a:r>
              <a:rPr lang="en-US" sz="2800" dirty="0"/>
              <a:t>Dual Index</a:t>
            </a:r>
          </a:p>
        </p:txBody>
      </p:sp>
    </p:spTree>
    <p:extLst>
      <p:ext uri="{BB962C8B-B14F-4D97-AF65-F5344CB8AC3E}">
        <p14:creationId xmlns:p14="http://schemas.microsoft.com/office/powerpoint/2010/main" val="3630247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4172" y="1690691"/>
            <a:ext cx="4900264" cy="1077363"/>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4173" y="4268258"/>
            <a:ext cx="4822227" cy="1689783"/>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91902" y="4851353"/>
            <a:ext cx="3318852" cy="1624258"/>
          </a:xfrm>
          <a:prstGeom prst="rect">
            <a:avLst/>
          </a:prstGeom>
        </p:spPr>
      </p:pic>
      <p:sp>
        <p:nvSpPr>
          <p:cNvPr id="3" name="TextBox 2"/>
          <p:cNvSpPr txBox="1"/>
          <p:nvPr/>
        </p:nvSpPr>
        <p:spPr>
          <a:xfrm>
            <a:off x="1258037" y="2768052"/>
            <a:ext cx="5080309" cy="1077218"/>
          </a:xfrm>
          <a:prstGeom prst="rect">
            <a:avLst/>
          </a:prstGeom>
          <a:noFill/>
        </p:spPr>
        <p:txBody>
          <a:bodyPr wrap="square" rtlCol="0">
            <a:spAutoFit/>
          </a:bodyPr>
          <a:lstStyle/>
          <a:p>
            <a:pPr marL="285744" indent="-285744">
              <a:buFont typeface="Arial" charset="0"/>
              <a:buChar char="•"/>
            </a:pPr>
            <a:r>
              <a:rPr lang="en-US" sz="1600" dirty="0"/>
              <a:t>Enzymatic treatment and suspension at 37C lead to induction of immediate-early genes (IEG)</a:t>
            </a:r>
          </a:p>
          <a:p>
            <a:pPr marL="285744" indent="-285744">
              <a:buFont typeface="Arial" charset="0"/>
              <a:buChar char="•"/>
            </a:pPr>
            <a:r>
              <a:rPr lang="en-US" sz="1600" dirty="0" err="1"/>
              <a:t>Artifactual</a:t>
            </a:r>
            <a:r>
              <a:rPr lang="en-US" sz="1600" dirty="0"/>
              <a:t>, post-dissociation transcription (and degradation) can obscure underlying transcriptome</a:t>
            </a:r>
          </a:p>
        </p:txBody>
      </p:sp>
      <p:pic>
        <p:nvPicPr>
          <p:cNvPr id="8" name="Picture 7">
            <a:extLst>
              <a:ext uri="{FF2B5EF4-FFF2-40B4-BE49-F238E27FC236}">
                <a16:creationId xmlns:a16="http://schemas.microsoft.com/office/drawing/2014/main" id="{2107ADAD-0593-C1C1-3A8C-A202C552C267}"/>
              </a:ext>
            </a:extLst>
          </p:cNvPr>
          <p:cNvPicPr>
            <a:picLocks noChangeAspect="1"/>
          </p:cNvPicPr>
          <p:nvPr/>
        </p:nvPicPr>
        <p:blipFill rotWithShape="1">
          <a:blip r:embed="rId5"/>
          <a:srcRect r="50994"/>
          <a:stretch/>
        </p:blipFill>
        <p:spPr>
          <a:xfrm>
            <a:off x="6777520" y="1563757"/>
            <a:ext cx="3164329" cy="3287596"/>
          </a:xfrm>
          <a:prstGeom prst="rect">
            <a:avLst/>
          </a:prstGeom>
        </p:spPr>
      </p:pic>
      <p:sp>
        <p:nvSpPr>
          <p:cNvPr id="10" name="Title 1">
            <a:extLst>
              <a:ext uri="{FF2B5EF4-FFF2-40B4-BE49-F238E27FC236}">
                <a16:creationId xmlns:a16="http://schemas.microsoft.com/office/drawing/2014/main" id="{BA699158-814D-7B1F-6E06-AF9D2B8C6E00}"/>
              </a:ext>
            </a:extLst>
          </p:cNvPr>
          <p:cNvSpPr>
            <a:spLocks noGrp="1"/>
          </p:cNvSpPr>
          <p:nvPr>
            <p:ph type="title"/>
          </p:nvPr>
        </p:nvSpPr>
        <p:spPr>
          <a:xfrm>
            <a:off x="1133061" y="518076"/>
            <a:ext cx="9925877" cy="994172"/>
          </a:xfrm>
        </p:spPr>
        <p:txBody>
          <a:bodyPr>
            <a:noAutofit/>
          </a:bodyPr>
          <a:lstStyle/>
          <a:p>
            <a:r>
              <a:rPr lang="en-US" dirty="0">
                <a:solidFill>
                  <a:schemeClr val="accent6"/>
                </a:solidFill>
              </a:rPr>
              <a:t>QC metrics </a:t>
            </a:r>
            <a:r>
              <a:rPr lang="en-US" dirty="0"/>
              <a:t>– Dissociation Stress</a:t>
            </a:r>
          </a:p>
        </p:txBody>
      </p:sp>
    </p:spTree>
    <p:extLst>
      <p:ext uri="{BB962C8B-B14F-4D97-AF65-F5344CB8AC3E}">
        <p14:creationId xmlns:p14="http://schemas.microsoft.com/office/powerpoint/2010/main" val="422945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BD2797B7-8282-C608-291D-576E8E8183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616"/>
          <a:stretch/>
        </p:blipFill>
        <p:spPr bwMode="auto">
          <a:xfrm>
            <a:off x="2593634" y="1108543"/>
            <a:ext cx="3268578" cy="226353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677D6135-A934-2D06-3360-395B97BBF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9251"/>
          <a:stretch/>
        </p:blipFill>
        <p:spPr bwMode="auto">
          <a:xfrm>
            <a:off x="6201019" y="1108544"/>
            <a:ext cx="3268578" cy="2152998"/>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A185997D-48A4-A555-CB10-3F28FE3F6F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634" y="3372074"/>
            <a:ext cx="3268578" cy="3121878"/>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a:extLst>
              <a:ext uri="{FF2B5EF4-FFF2-40B4-BE49-F238E27FC236}">
                <a16:creationId xmlns:a16="http://schemas.microsoft.com/office/drawing/2014/main" id="{7E3B3E33-C856-E5DE-A5FF-B0580BE6DD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3801" y="3327802"/>
            <a:ext cx="3268578" cy="30736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CA2179-FAED-4F43-F0D6-4C30B858BCDE}"/>
              </a:ext>
            </a:extLst>
          </p:cNvPr>
          <p:cNvSpPr txBox="1"/>
          <p:nvPr/>
        </p:nvSpPr>
        <p:spPr>
          <a:xfrm>
            <a:off x="172280" y="1515588"/>
            <a:ext cx="2421354" cy="1477328"/>
          </a:xfrm>
          <a:prstGeom prst="rect">
            <a:avLst/>
          </a:prstGeom>
          <a:noFill/>
        </p:spPr>
        <p:txBody>
          <a:bodyPr wrap="square" rtlCol="0">
            <a:spAutoFit/>
          </a:bodyPr>
          <a:lstStyle/>
          <a:p>
            <a:pPr algn="r"/>
            <a:r>
              <a:rPr lang="en-US" dirty="0">
                <a:solidFill>
                  <a:schemeClr val="accent6"/>
                </a:solidFill>
              </a:rPr>
              <a:t>UMI counts:</a:t>
            </a:r>
          </a:p>
          <a:p>
            <a:pPr algn="r"/>
            <a:r>
              <a:rPr lang="en-US" dirty="0">
                <a:solidFill>
                  <a:srgbClr val="FF0000"/>
                </a:solidFill>
              </a:rPr>
              <a:t>Cell types</a:t>
            </a:r>
          </a:p>
          <a:p>
            <a:pPr algn="r"/>
            <a:r>
              <a:rPr lang="en-US" dirty="0"/>
              <a:t>Viability</a:t>
            </a:r>
          </a:p>
          <a:p>
            <a:pPr algn="r"/>
            <a:r>
              <a:rPr lang="en-US" dirty="0"/>
              <a:t>Sequencing depth</a:t>
            </a:r>
          </a:p>
          <a:p>
            <a:pPr algn="r"/>
            <a:r>
              <a:rPr lang="en-US" dirty="0"/>
              <a:t>Library handling</a:t>
            </a:r>
          </a:p>
        </p:txBody>
      </p:sp>
      <p:sp>
        <p:nvSpPr>
          <p:cNvPr id="5" name="TextBox 4">
            <a:extLst>
              <a:ext uri="{FF2B5EF4-FFF2-40B4-BE49-F238E27FC236}">
                <a16:creationId xmlns:a16="http://schemas.microsoft.com/office/drawing/2014/main" id="{D2B7BA12-3C0D-F8F4-9AF3-7DCE40F4B5B8}"/>
              </a:ext>
            </a:extLst>
          </p:cNvPr>
          <p:cNvSpPr txBox="1"/>
          <p:nvPr/>
        </p:nvSpPr>
        <p:spPr>
          <a:xfrm>
            <a:off x="172280" y="3865085"/>
            <a:ext cx="2421354" cy="1477328"/>
          </a:xfrm>
          <a:prstGeom prst="rect">
            <a:avLst/>
          </a:prstGeom>
          <a:noFill/>
        </p:spPr>
        <p:txBody>
          <a:bodyPr wrap="square" rtlCol="0">
            <a:spAutoFit/>
          </a:bodyPr>
          <a:lstStyle/>
          <a:p>
            <a:pPr algn="r"/>
            <a:r>
              <a:rPr lang="en-US" dirty="0">
                <a:solidFill>
                  <a:schemeClr val="accent6"/>
                </a:solidFill>
              </a:rPr>
              <a:t>Ribosomal %</a:t>
            </a:r>
          </a:p>
          <a:p>
            <a:pPr algn="r"/>
            <a:r>
              <a:rPr lang="en-US" dirty="0">
                <a:solidFill>
                  <a:srgbClr val="FF0000"/>
                </a:solidFill>
              </a:rPr>
              <a:t>Cell types</a:t>
            </a:r>
          </a:p>
          <a:p>
            <a:pPr algn="r"/>
            <a:r>
              <a:rPr lang="en-US" dirty="0">
                <a:solidFill>
                  <a:srgbClr val="FF0000"/>
                </a:solidFill>
              </a:rPr>
              <a:t>Activation / Metabolism</a:t>
            </a:r>
          </a:p>
          <a:p>
            <a:pPr algn="r"/>
            <a:r>
              <a:rPr lang="en-US" dirty="0"/>
              <a:t>Sequencing depth</a:t>
            </a:r>
          </a:p>
          <a:p>
            <a:pPr algn="r"/>
            <a:r>
              <a:rPr lang="en-US" i="1" dirty="0"/>
              <a:t>(normalization artifact)</a:t>
            </a:r>
          </a:p>
        </p:txBody>
      </p:sp>
      <p:sp>
        <p:nvSpPr>
          <p:cNvPr id="6" name="TextBox 5">
            <a:extLst>
              <a:ext uri="{FF2B5EF4-FFF2-40B4-BE49-F238E27FC236}">
                <a16:creationId xmlns:a16="http://schemas.microsoft.com/office/drawing/2014/main" id="{7AD14E5E-03A4-876C-00A9-B8FE32B95B18}"/>
              </a:ext>
            </a:extLst>
          </p:cNvPr>
          <p:cNvSpPr txBox="1"/>
          <p:nvPr/>
        </p:nvSpPr>
        <p:spPr>
          <a:xfrm>
            <a:off x="9469597" y="1501644"/>
            <a:ext cx="2421354" cy="1477328"/>
          </a:xfrm>
          <a:prstGeom prst="rect">
            <a:avLst/>
          </a:prstGeom>
          <a:noFill/>
        </p:spPr>
        <p:txBody>
          <a:bodyPr wrap="square" rtlCol="0">
            <a:spAutoFit/>
          </a:bodyPr>
          <a:lstStyle/>
          <a:p>
            <a:r>
              <a:rPr lang="en-US" dirty="0">
                <a:solidFill>
                  <a:schemeClr val="accent6"/>
                </a:solidFill>
              </a:rPr>
              <a:t>Mitochondrial %</a:t>
            </a:r>
          </a:p>
          <a:p>
            <a:r>
              <a:rPr lang="en-US" dirty="0"/>
              <a:t>Dying cells</a:t>
            </a:r>
          </a:p>
          <a:p>
            <a:r>
              <a:rPr lang="en-US" dirty="0">
                <a:solidFill>
                  <a:srgbClr val="FF0000"/>
                </a:solidFill>
              </a:rPr>
              <a:t>Respiration activity!</a:t>
            </a:r>
          </a:p>
          <a:p>
            <a:r>
              <a:rPr lang="en-US" dirty="0">
                <a:solidFill>
                  <a:srgbClr val="FF0000"/>
                </a:solidFill>
              </a:rPr>
              <a:t>(some cells have &gt; 50% but are alive!)</a:t>
            </a:r>
          </a:p>
        </p:txBody>
      </p:sp>
      <p:sp>
        <p:nvSpPr>
          <p:cNvPr id="7" name="TextBox 6">
            <a:extLst>
              <a:ext uri="{FF2B5EF4-FFF2-40B4-BE49-F238E27FC236}">
                <a16:creationId xmlns:a16="http://schemas.microsoft.com/office/drawing/2014/main" id="{7FC7A10E-66F8-CD59-48CC-08896217D750}"/>
              </a:ext>
            </a:extLst>
          </p:cNvPr>
          <p:cNvSpPr txBox="1"/>
          <p:nvPr/>
        </p:nvSpPr>
        <p:spPr>
          <a:xfrm>
            <a:off x="9469596" y="3702705"/>
            <a:ext cx="2722403" cy="923330"/>
          </a:xfrm>
          <a:prstGeom prst="rect">
            <a:avLst/>
          </a:prstGeom>
          <a:noFill/>
        </p:spPr>
        <p:txBody>
          <a:bodyPr wrap="square" rtlCol="0">
            <a:spAutoFit/>
          </a:bodyPr>
          <a:lstStyle/>
          <a:p>
            <a:r>
              <a:rPr lang="en-US" dirty="0">
                <a:solidFill>
                  <a:schemeClr val="accent6"/>
                </a:solidFill>
              </a:rPr>
              <a:t>Immediate-Early Genes</a:t>
            </a:r>
          </a:p>
          <a:p>
            <a:r>
              <a:rPr lang="en-US" dirty="0"/>
              <a:t>Post-</a:t>
            </a:r>
            <a:r>
              <a:rPr lang="en-US" dirty="0" err="1"/>
              <a:t>dissoc</a:t>
            </a:r>
            <a:r>
              <a:rPr lang="en-US" dirty="0"/>
              <a:t>. stress</a:t>
            </a:r>
          </a:p>
          <a:p>
            <a:r>
              <a:rPr lang="en-US" dirty="0">
                <a:solidFill>
                  <a:srgbClr val="FF0000"/>
                </a:solidFill>
              </a:rPr>
              <a:t>In vivo acute activation</a:t>
            </a:r>
          </a:p>
        </p:txBody>
      </p:sp>
      <p:sp>
        <p:nvSpPr>
          <p:cNvPr id="8" name="Title 1">
            <a:extLst>
              <a:ext uri="{FF2B5EF4-FFF2-40B4-BE49-F238E27FC236}">
                <a16:creationId xmlns:a16="http://schemas.microsoft.com/office/drawing/2014/main" id="{A74E2B61-DF9E-D3A6-6303-B241CA9FC67C}"/>
              </a:ext>
            </a:extLst>
          </p:cNvPr>
          <p:cNvSpPr>
            <a:spLocks noGrp="1"/>
          </p:cNvSpPr>
          <p:nvPr>
            <p:ph type="title"/>
          </p:nvPr>
        </p:nvSpPr>
        <p:spPr>
          <a:xfrm>
            <a:off x="1133061" y="175373"/>
            <a:ext cx="9925877" cy="994172"/>
          </a:xfrm>
        </p:spPr>
        <p:txBody>
          <a:bodyPr>
            <a:noAutofit/>
          </a:bodyPr>
          <a:lstStyle/>
          <a:p>
            <a:r>
              <a:rPr lang="en-US" dirty="0">
                <a:solidFill>
                  <a:schemeClr val="accent6"/>
                </a:solidFill>
              </a:rPr>
              <a:t>QC metrics</a:t>
            </a:r>
            <a:endParaRPr lang="en-US" dirty="0"/>
          </a:p>
        </p:txBody>
      </p:sp>
      <p:sp>
        <p:nvSpPr>
          <p:cNvPr id="10" name="TextBox 9">
            <a:extLst>
              <a:ext uri="{FF2B5EF4-FFF2-40B4-BE49-F238E27FC236}">
                <a16:creationId xmlns:a16="http://schemas.microsoft.com/office/drawing/2014/main" id="{F3F6BC68-E282-DCFD-9EA5-CA257C8095F9}"/>
              </a:ext>
            </a:extLst>
          </p:cNvPr>
          <p:cNvSpPr txBox="1"/>
          <p:nvPr/>
        </p:nvSpPr>
        <p:spPr>
          <a:xfrm>
            <a:off x="4081669" y="417845"/>
            <a:ext cx="6096000" cy="523220"/>
          </a:xfrm>
          <a:prstGeom prst="rect">
            <a:avLst/>
          </a:prstGeom>
          <a:noFill/>
        </p:spPr>
        <p:txBody>
          <a:bodyPr wrap="square">
            <a:spAutoFit/>
          </a:bodyPr>
          <a:lstStyle/>
          <a:p>
            <a:r>
              <a:rPr lang="en-US" sz="2800" dirty="0">
                <a:latin typeface="+mj-lt"/>
              </a:rPr>
              <a:t>don’t always correspond to artifacts</a:t>
            </a:r>
          </a:p>
        </p:txBody>
      </p:sp>
    </p:spTree>
    <p:extLst>
      <p:ext uri="{BB962C8B-B14F-4D97-AF65-F5344CB8AC3E}">
        <p14:creationId xmlns:p14="http://schemas.microsoft.com/office/powerpoint/2010/main" val="3775431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3BEFAC-4F24-76BB-3857-65A92746EC1C}"/>
              </a:ext>
            </a:extLst>
          </p:cNvPr>
          <p:cNvPicPr>
            <a:picLocks noChangeAspect="1"/>
          </p:cNvPicPr>
          <p:nvPr/>
        </p:nvPicPr>
        <p:blipFill>
          <a:blip r:embed="rId2"/>
          <a:stretch>
            <a:fillRect/>
          </a:stretch>
        </p:blipFill>
        <p:spPr>
          <a:xfrm>
            <a:off x="6096001" y="1853465"/>
            <a:ext cx="3610487" cy="3548637"/>
          </a:xfrm>
          <a:prstGeom prst="rect">
            <a:avLst/>
          </a:prstGeom>
        </p:spPr>
      </p:pic>
      <p:pic>
        <p:nvPicPr>
          <p:cNvPr id="5122" name="Picture 2">
            <a:extLst>
              <a:ext uri="{FF2B5EF4-FFF2-40B4-BE49-F238E27FC236}">
                <a16:creationId xmlns:a16="http://schemas.microsoft.com/office/drawing/2014/main" id="{9FAD571B-839C-9507-435C-D58D0B36D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813" y="4140779"/>
            <a:ext cx="2738866" cy="150891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82AB26D-6086-0EC0-A914-00BE7A275596}"/>
              </a:ext>
            </a:extLst>
          </p:cNvPr>
          <p:cNvGrpSpPr/>
          <p:nvPr/>
        </p:nvGrpSpPr>
        <p:grpSpPr>
          <a:xfrm>
            <a:off x="2485514" y="1790550"/>
            <a:ext cx="2580658" cy="2232646"/>
            <a:chOff x="1282019" y="1244400"/>
            <a:chExt cx="3440877" cy="2976861"/>
          </a:xfrm>
        </p:grpSpPr>
        <p:pic>
          <p:nvPicPr>
            <p:cNvPr id="5" name="Picture 4">
              <a:extLst>
                <a:ext uri="{FF2B5EF4-FFF2-40B4-BE49-F238E27FC236}">
                  <a16:creationId xmlns:a16="http://schemas.microsoft.com/office/drawing/2014/main" id="{FBD4CCC1-B812-B80A-D945-05F2F4A8D72A}"/>
                </a:ext>
              </a:extLst>
            </p:cNvPr>
            <p:cNvPicPr>
              <a:picLocks noChangeAspect="1"/>
            </p:cNvPicPr>
            <p:nvPr/>
          </p:nvPicPr>
          <p:blipFill>
            <a:blip r:embed="rId4"/>
            <a:stretch>
              <a:fillRect/>
            </a:stretch>
          </p:blipFill>
          <p:spPr>
            <a:xfrm>
              <a:off x="1282019" y="1398289"/>
              <a:ext cx="3373552" cy="2822972"/>
            </a:xfrm>
            <a:prstGeom prst="rect">
              <a:avLst/>
            </a:prstGeom>
          </p:spPr>
        </p:pic>
        <p:sp>
          <p:nvSpPr>
            <p:cNvPr id="7" name="TextBox 6">
              <a:extLst>
                <a:ext uri="{FF2B5EF4-FFF2-40B4-BE49-F238E27FC236}">
                  <a16:creationId xmlns:a16="http://schemas.microsoft.com/office/drawing/2014/main" id="{22C0FE6E-B0D9-99EE-0C4F-614074135852}"/>
                </a:ext>
              </a:extLst>
            </p:cNvPr>
            <p:cNvSpPr txBox="1"/>
            <p:nvPr/>
          </p:nvSpPr>
          <p:spPr>
            <a:xfrm>
              <a:off x="1886223" y="1244400"/>
              <a:ext cx="2836673" cy="338555"/>
            </a:xfrm>
            <a:prstGeom prst="rect">
              <a:avLst/>
            </a:prstGeom>
            <a:noFill/>
          </p:spPr>
          <p:txBody>
            <a:bodyPr wrap="none" rtlCol="0">
              <a:spAutoFit/>
            </a:bodyPr>
            <a:lstStyle/>
            <a:p>
              <a:r>
                <a:rPr lang="en-US" sz="1050" dirty="0" err="1"/>
                <a:t>Köster</a:t>
              </a:r>
              <a:r>
                <a:rPr lang="en-US" sz="1050" dirty="0"/>
                <a:t>…Weitz. </a:t>
              </a:r>
              <a:r>
                <a:rPr lang="en-US" sz="1050" i="1" dirty="0"/>
                <a:t>Lab on a Chip </a:t>
              </a:r>
              <a:r>
                <a:rPr lang="en-US" sz="1050" dirty="0"/>
                <a:t>(2008)</a:t>
              </a:r>
            </a:p>
          </p:txBody>
        </p:sp>
      </p:grpSp>
      <p:sp>
        <p:nvSpPr>
          <p:cNvPr id="9" name="Title 1">
            <a:extLst>
              <a:ext uri="{FF2B5EF4-FFF2-40B4-BE49-F238E27FC236}">
                <a16:creationId xmlns:a16="http://schemas.microsoft.com/office/drawing/2014/main" id="{D902557A-A4B6-1C26-55D7-E47C3677D5CB}"/>
              </a:ext>
            </a:extLst>
          </p:cNvPr>
          <p:cNvSpPr>
            <a:spLocks noGrp="1"/>
          </p:cNvSpPr>
          <p:nvPr>
            <p:ph type="title"/>
          </p:nvPr>
        </p:nvSpPr>
        <p:spPr>
          <a:xfrm>
            <a:off x="1718310" y="612000"/>
            <a:ext cx="7886700" cy="994172"/>
          </a:xfrm>
        </p:spPr>
        <p:txBody>
          <a:bodyPr/>
          <a:lstStyle/>
          <a:p>
            <a:r>
              <a:rPr lang="en-US" dirty="0">
                <a:solidFill>
                  <a:schemeClr val="accent6"/>
                </a:solidFill>
              </a:rPr>
              <a:t>Doublets / </a:t>
            </a:r>
            <a:r>
              <a:rPr lang="en-US" dirty="0" err="1">
                <a:solidFill>
                  <a:schemeClr val="accent6"/>
                </a:solidFill>
              </a:rPr>
              <a:t>Multiplets</a:t>
            </a:r>
            <a:endParaRPr lang="en-US" dirty="0">
              <a:solidFill>
                <a:schemeClr val="accent6"/>
              </a:solidFill>
            </a:endParaRPr>
          </a:p>
        </p:txBody>
      </p:sp>
    </p:spTree>
    <p:extLst>
      <p:ext uri="{BB962C8B-B14F-4D97-AF65-F5344CB8AC3E}">
        <p14:creationId xmlns:p14="http://schemas.microsoft.com/office/powerpoint/2010/main" val="1579835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FE959-24FD-6146-A598-C5B8C2ACB31F}"/>
              </a:ext>
            </a:extLst>
          </p:cNvPr>
          <p:cNvSpPr>
            <a:spLocks noGrp="1"/>
          </p:cNvSpPr>
          <p:nvPr>
            <p:ph type="title"/>
          </p:nvPr>
        </p:nvSpPr>
        <p:spPr>
          <a:xfrm>
            <a:off x="1718310" y="592489"/>
            <a:ext cx="7886700" cy="994172"/>
          </a:xfrm>
        </p:spPr>
        <p:txBody>
          <a:bodyPr/>
          <a:lstStyle/>
          <a:p>
            <a:r>
              <a:rPr lang="en-US" dirty="0"/>
              <a:t>Doublet Filtering</a:t>
            </a:r>
          </a:p>
        </p:txBody>
      </p:sp>
      <p:pic>
        <p:nvPicPr>
          <p:cNvPr id="5" name="Picture 4">
            <a:extLst>
              <a:ext uri="{FF2B5EF4-FFF2-40B4-BE49-F238E27FC236}">
                <a16:creationId xmlns:a16="http://schemas.microsoft.com/office/drawing/2014/main" id="{FE04E654-7BAF-BA44-B499-20B59260EB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78625" y="1628179"/>
            <a:ext cx="2091087" cy="1661972"/>
          </a:xfrm>
          <a:prstGeom prst="rect">
            <a:avLst/>
          </a:prstGeom>
        </p:spPr>
      </p:pic>
      <p:grpSp>
        <p:nvGrpSpPr>
          <p:cNvPr id="7" name="Group 6">
            <a:extLst>
              <a:ext uri="{FF2B5EF4-FFF2-40B4-BE49-F238E27FC236}">
                <a16:creationId xmlns:a16="http://schemas.microsoft.com/office/drawing/2014/main" id="{D6F71853-62A9-1047-ADA7-778049478A92}"/>
              </a:ext>
            </a:extLst>
          </p:cNvPr>
          <p:cNvGrpSpPr/>
          <p:nvPr/>
        </p:nvGrpSpPr>
        <p:grpSpPr>
          <a:xfrm>
            <a:off x="5375008" y="1628179"/>
            <a:ext cx="2380879" cy="1605134"/>
            <a:chOff x="979854" y="1364761"/>
            <a:chExt cx="6200532" cy="4180255"/>
          </a:xfrm>
        </p:grpSpPr>
        <p:pic>
          <p:nvPicPr>
            <p:cNvPr id="4" name="Picture 3">
              <a:extLst>
                <a:ext uri="{FF2B5EF4-FFF2-40B4-BE49-F238E27FC236}">
                  <a16:creationId xmlns:a16="http://schemas.microsoft.com/office/drawing/2014/main" id="{2A6D2743-AFE7-924E-B67B-F5156C9256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9854" y="1364761"/>
              <a:ext cx="6200532" cy="4180255"/>
            </a:xfrm>
            <a:prstGeom prst="rect">
              <a:avLst/>
            </a:prstGeom>
          </p:spPr>
        </p:pic>
        <p:sp>
          <p:nvSpPr>
            <p:cNvPr id="6" name="Round Single Corner Rectangle 5">
              <a:extLst>
                <a:ext uri="{FF2B5EF4-FFF2-40B4-BE49-F238E27FC236}">
                  <a16:creationId xmlns:a16="http://schemas.microsoft.com/office/drawing/2014/main" id="{D802266D-0B28-684E-8967-FB84DA15F787}"/>
                </a:ext>
              </a:extLst>
            </p:cNvPr>
            <p:cNvSpPr/>
            <p:nvPr/>
          </p:nvSpPr>
          <p:spPr>
            <a:xfrm>
              <a:off x="1172308" y="1690688"/>
              <a:ext cx="586154" cy="513250"/>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 name="TextBox 7">
            <a:extLst>
              <a:ext uri="{FF2B5EF4-FFF2-40B4-BE49-F238E27FC236}">
                <a16:creationId xmlns:a16="http://schemas.microsoft.com/office/drawing/2014/main" id="{C1905D26-97FB-2148-BFBF-0581670BF092}"/>
              </a:ext>
            </a:extLst>
          </p:cNvPr>
          <p:cNvSpPr txBox="1"/>
          <p:nvPr/>
        </p:nvSpPr>
        <p:spPr>
          <a:xfrm>
            <a:off x="8252680" y="5534758"/>
            <a:ext cx="2178610" cy="300082"/>
          </a:xfrm>
          <a:prstGeom prst="rect">
            <a:avLst/>
          </a:prstGeom>
          <a:noFill/>
        </p:spPr>
        <p:txBody>
          <a:bodyPr wrap="none" rtlCol="0">
            <a:spAutoFit/>
          </a:bodyPr>
          <a:lstStyle/>
          <a:p>
            <a:r>
              <a:rPr lang="en-US" sz="1350" dirty="0" err="1"/>
              <a:t>Wolock</a:t>
            </a:r>
            <a:r>
              <a:rPr lang="en-US" sz="1350" dirty="0"/>
              <a:t> et al.  (2018) </a:t>
            </a:r>
            <a:r>
              <a:rPr lang="en-US" sz="1350" dirty="0" err="1"/>
              <a:t>bioRxiv</a:t>
            </a:r>
            <a:endParaRPr lang="en-US" sz="1350" dirty="0"/>
          </a:p>
        </p:txBody>
      </p:sp>
      <p:pic>
        <p:nvPicPr>
          <p:cNvPr id="9" name="Picture 8">
            <a:extLst>
              <a:ext uri="{FF2B5EF4-FFF2-40B4-BE49-F238E27FC236}">
                <a16:creationId xmlns:a16="http://schemas.microsoft.com/office/drawing/2014/main" id="{04565801-4C5B-5843-B2F4-0BC3378067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8485" y="3495624"/>
            <a:ext cx="4523979" cy="1956098"/>
          </a:xfrm>
          <a:prstGeom prst="rect">
            <a:avLst/>
          </a:prstGeom>
        </p:spPr>
      </p:pic>
      <p:sp>
        <p:nvSpPr>
          <p:cNvPr id="11" name="Rectangle 10">
            <a:extLst>
              <a:ext uri="{FF2B5EF4-FFF2-40B4-BE49-F238E27FC236}">
                <a16:creationId xmlns:a16="http://schemas.microsoft.com/office/drawing/2014/main" id="{246A7764-5C6B-B049-9F57-222FD40449E9}"/>
              </a:ext>
            </a:extLst>
          </p:cNvPr>
          <p:cNvSpPr/>
          <p:nvPr/>
        </p:nvSpPr>
        <p:spPr>
          <a:xfrm>
            <a:off x="1598861" y="2616178"/>
            <a:ext cx="3545245" cy="2839239"/>
          </a:xfrm>
          <a:prstGeom prst="rect">
            <a:avLst/>
          </a:prstGeom>
        </p:spPr>
        <p:txBody>
          <a:bodyPr wrap="square">
            <a:spAutoFit/>
          </a:bodyPr>
          <a:lstStyle/>
          <a:p>
            <a:pPr>
              <a:buFont typeface="Arial" panose="020B0604020202020204" pitchFamily="34" charset="0"/>
              <a:buChar char="•"/>
            </a:pPr>
            <a:r>
              <a:rPr lang="en-US" sz="1350" dirty="0">
                <a:solidFill>
                  <a:srgbClr val="0366D6"/>
                </a:solidFill>
                <a:latin typeface="-apple-system"/>
                <a:hlinkClick r:id="rId5"/>
              </a:rPr>
              <a:t>DoubletFinder</a:t>
            </a:r>
            <a:r>
              <a:rPr lang="en-US" sz="1350" dirty="0">
                <a:solidFill>
                  <a:srgbClr val="24292E"/>
                </a:solidFill>
                <a:latin typeface="-apple-system"/>
              </a:rPr>
              <a:t> - [R] - </a:t>
            </a:r>
            <a:r>
              <a:rPr lang="en-US" sz="1050" dirty="0">
                <a:solidFill>
                  <a:srgbClr val="24292E"/>
                </a:solidFill>
                <a:latin typeface="-apple-system"/>
              </a:rPr>
              <a:t>Doublet detection in single-cell RNA sequencing data using artificial nearest neighbors. </a:t>
            </a:r>
            <a:r>
              <a:rPr lang="en-US" sz="1050" dirty="0">
                <a:solidFill>
                  <a:srgbClr val="0366D6"/>
                </a:solidFill>
                <a:latin typeface="-apple-system"/>
                <a:hlinkClick r:id="rId6"/>
              </a:rPr>
              <a:t>BioRxiv</a:t>
            </a:r>
            <a:endParaRPr lang="en-US" sz="1500" dirty="0">
              <a:solidFill>
                <a:srgbClr val="0366D6"/>
              </a:solidFill>
              <a:latin typeface="-apple-system"/>
            </a:endParaRPr>
          </a:p>
          <a:p>
            <a:pPr>
              <a:buFont typeface="Arial" panose="020B0604020202020204" pitchFamily="34" charset="0"/>
              <a:buChar char="•"/>
            </a:pPr>
            <a:endParaRPr lang="en-US" sz="1350" dirty="0">
              <a:solidFill>
                <a:srgbClr val="24292E"/>
              </a:solidFill>
              <a:latin typeface="-apple-system"/>
            </a:endParaRPr>
          </a:p>
          <a:p>
            <a:pPr>
              <a:buFont typeface="Arial" panose="020B0604020202020204" pitchFamily="34" charset="0"/>
              <a:buChar char="•"/>
            </a:pPr>
            <a:r>
              <a:rPr lang="en-US" sz="1350" dirty="0">
                <a:solidFill>
                  <a:srgbClr val="0366D6"/>
                </a:solidFill>
                <a:latin typeface="-apple-system"/>
                <a:hlinkClick r:id="rId7"/>
              </a:rPr>
              <a:t>DoubletDecon</a:t>
            </a:r>
            <a:r>
              <a:rPr lang="en-US" sz="1350" dirty="0">
                <a:solidFill>
                  <a:srgbClr val="24292E"/>
                </a:solidFill>
                <a:latin typeface="-apple-system"/>
              </a:rPr>
              <a:t> - [R] - </a:t>
            </a:r>
            <a:r>
              <a:rPr lang="en-US" sz="1050" dirty="0">
                <a:solidFill>
                  <a:srgbClr val="24292E"/>
                </a:solidFill>
                <a:latin typeface="-apple-system"/>
              </a:rPr>
              <a:t>Cell-State Aware Removal of Single-Cell RNA-</a:t>
            </a:r>
            <a:r>
              <a:rPr lang="en-US" sz="1050" dirty="0" err="1">
                <a:solidFill>
                  <a:srgbClr val="24292E"/>
                </a:solidFill>
                <a:latin typeface="-apple-system"/>
              </a:rPr>
              <a:t>Seq</a:t>
            </a:r>
            <a:r>
              <a:rPr lang="en-US" sz="1050" dirty="0">
                <a:solidFill>
                  <a:srgbClr val="24292E"/>
                </a:solidFill>
                <a:latin typeface="-apple-system"/>
              </a:rPr>
              <a:t> Doublets. [</a:t>
            </a:r>
            <a:r>
              <a:rPr lang="en-US" sz="1050" dirty="0" err="1">
                <a:solidFill>
                  <a:srgbClr val="24292E"/>
                </a:solidFill>
                <a:latin typeface="-apple-system"/>
              </a:rPr>
              <a:t>BioRxiv</a:t>
            </a:r>
            <a:r>
              <a:rPr lang="en-US" sz="1050" dirty="0">
                <a:solidFill>
                  <a:srgbClr val="24292E"/>
                </a:solidFill>
                <a:latin typeface="-apple-system"/>
              </a:rPr>
              <a:t>](</a:t>
            </a:r>
            <a:r>
              <a:rPr lang="en-US" sz="1050" dirty="0" err="1">
                <a:solidFill>
                  <a:srgbClr val="24292E"/>
                </a:solidFill>
                <a:latin typeface="-apple-system"/>
              </a:rPr>
              <a:t>DoubletDecon</a:t>
            </a:r>
            <a:r>
              <a:rPr lang="en-US" sz="1050" dirty="0">
                <a:solidFill>
                  <a:srgbClr val="24292E"/>
                </a:solidFill>
                <a:latin typeface="-apple-system"/>
              </a:rPr>
              <a:t>: Cell-State Aware Removal of Single-Cell RNA-</a:t>
            </a:r>
            <a:r>
              <a:rPr lang="en-US" sz="1050" dirty="0" err="1">
                <a:solidFill>
                  <a:srgbClr val="24292E"/>
                </a:solidFill>
                <a:latin typeface="-apple-system"/>
              </a:rPr>
              <a:t>Seq</a:t>
            </a:r>
            <a:r>
              <a:rPr lang="en-US" sz="1050" dirty="0">
                <a:solidFill>
                  <a:srgbClr val="24292E"/>
                </a:solidFill>
                <a:latin typeface="-apple-system"/>
              </a:rPr>
              <a:t> Doublets)</a:t>
            </a:r>
          </a:p>
          <a:p>
            <a:pPr>
              <a:buFont typeface="Arial" panose="020B0604020202020204" pitchFamily="34" charset="0"/>
              <a:buChar char="•"/>
            </a:pPr>
            <a:endParaRPr lang="en-US" sz="1350" dirty="0">
              <a:solidFill>
                <a:srgbClr val="24292E"/>
              </a:solidFill>
              <a:latin typeface="-apple-system"/>
            </a:endParaRPr>
          </a:p>
          <a:p>
            <a:pPr>
              <a:buFont typeface="Arial" panose="020B0604020202020204" pitchFamily="34" charset="0"/>
              <a:buChar char="•"/>
            </a:pPr>
            <a:r>
              <a:rPr lang="en-US" sz="1350" dirty="0">
                <a:solidFill>
                  <a:srgbClr val="0366D6"/>
                </a:solidFill>
                <a:latin typeface="-apple-system"/>
                <a:hlinkClick r:id="rId8"/>
              </a:rPr>
              <a:t>DoubletDetection</a:t>
            </a:r>
            <a:r>
              <a:rPr lang="en-US" sz="1350" dirty="0">
                <a:solidFill>
                  <a:srgbClr val="24292E"/>
                </a:solidFill>
                <a:latin typeface="-apple-system"/>
              </a:rPr>
              <a:t> - [R, Python] - </a:t>
            </a:r>
            <a:r>
              <a:rPr lang="en-US" sz="1050" dirty="0">
                <a:solidFill>
                  <a:srgbClr val="24292E"/>
                </a:solidFill>
                <a:latin typeface="-apple-system"/>
              </a:rPr>
              <a:t>A Python3 package to detect doublets (technical errors) in single-cell RNA-</a:t>
            </a:r>
            <a:r>
              <a:rPr lang="en-US" sz="1050" dirty="0" err="1">
                <a:solidFill>
                  <a:srgbClr val="24292E"/>
                </a:solidFill>
                <a:latin typeface="-apple-system"/>
              </a:rPr>
              <a:t>seq</a:t>
            </a:r>
            <a:r>
              <a:rPr lang="en-US" sz="1050" dirty="0">
                <a:solidFill>
                  <a:srgbClr val="24292E"/>
                </a:solidFill>
                <a:latin typeface="-apple-system"/>
              </a:rPr>
              <a:t> count matrices. An </a:t>
            </a:r>
            <a:r>
              <a:rPr lang="en-US" sz="1050" dirty="0">
                <a:solidFill>
                  <a:srgbClr val="0366D6"/>
                </a:solidFill>
                <a:latin typeface="-apple-system"/>
                <a:hlinkClick r:id="rId9"/>
              </a:rPr>
              <a:t>R implementation</a:t>
            </a:r>
            <a:r>
              <a:rPr lang="en-US" sz="1050" dirty="0">
                <a:solidFill>
                  <a:srgbClr val="24292E"/>
                </a:solidFill>
                <a:latin typeface="-apple-system"/>
              </a:rPr>
              <a:t> is in development.</a:t>
            </a:r>
          </a:p>
          <a:p>
            <a:pPr>
              <a:buFont typeface="Arial" panose="020B0604020202020204" pitchFamily="34" charset="0"/>
              <a:buChar char="•"/>
            </a:pPr>
            <a:endParaRPr lang="en-US" sz="1350" dirty="0">
              <a:solidFill>
                <a:srgbClr val="24292E"/>
              </a:solidFill>
              <a:latin typeface="-apple-system"/>
            </a:endParaRPr>
          </a:p>
          <a:p>
            <a:pPr>
              <a:buFont typeface="Arial" panose="020B0604020202020204" pitchFamily="34" charset="0"/>
              <a:buChar char="•"/>
            </a:pPr>
            <a:r>
              <a:rPr lang="en-US" sz="1350" dirty="0">
                <a:solidFill>
                  <a:srgbClr val="0366D6"/>
                </a:solidFill>
                <a:latin typeface="-apple-system"/>
                <a:hlinkClick r:id="rId10"/>
              </a:rPr>
              <a:t>Scrublet</a:t>
            </a:r>
            <a:r>
              <a:rPr lang="en-US" sz="1350" dirty="0">
                <a:solidFill>
                  <a:srgbClr val="24292E"/>
                </a:solidFill>
                <a:latin typeface="-apple-system"/>
              </a:rPr>
              <a:t> - [Python] - </a:t>
            </a:r>
            <a:r>
              <a:rPr lang="en-US" sz="1050" dirty="0">
                <a:solidFill>
                  <a:srgbClr val="24292E"/>
                </a:solidFill>
                <a:latin typeface="-apple-system"/>
              </a:rPr>
              <a:t>Computational identification of cell doublets in single-cell transcriptomic data. </a:t>
            </a:r>
            <a:r>
              <a:rPr lang="en-US" sz="1050" dirty="0">
                <a:solidFill>
                  <a:srgbClr val="0366D6"/>
                </a:solidFill>
                <a:latin typeface="-apple-system"/>
                <a:hlinkClick r:id="rId11"/>
              </a:rPr>
              <a:t>BioRxiv</a:t>
            </a:r>
            <a:endParaRPr lang="en-US" sz="1350" dirty="0">
              <a:solidFill>
                <a:srgbClr val="24292E"/>
              </a:solidFill>
              <a:latin typeface="-apple-system"/>
            </a:endParaRPr>
          </a:p>
        </p:txBody>
      </p:sp>
      <p:sp>
        <p:nvSpPr>
          <p:cNvPr id="12" name="TextBox 11">
            <a:extLst>
              <a:ext uri="{FF2B5EF4-FFF2-40B4-BE49-F238E27FC236}">
                <a16:creationId xmlns:a16="http://schemas.microsoft.com/office/drawing/2014/main" id="{CDD6848D-6B2E-744C-A3FE-95D8899A19E1}"/>
              </a:ext>
            </a:extLst>
          </p:cNvPr>
          <p:cNvSpPr txBox="1"/>
          <p:nvPr/>
        </p:nvSpPr>
        <p:spPr>
          <a:xfrm>
            <a:off x="6740265" y="1014229"/>
            <a:ext cx="1466620" cy="553998"/>
          </a:xfrm>
          <a:prstGeom prst="rect">
            <a:avLst/>
          </a:prstGeom>
          <a:noFill/>
        </p:spPr>
        <p:txBody>
          <a:bodyPr wrap="none" rtlCol="0">
            <a:spAutoFit/>
          </a:bodyPr>
          <a:lstStyle/>
          <a:p>
            <a:r>
              <a:rPr lang="en-US" sz="3000" dirty="0" err="1">
                <a:solidFill>
                  <a:schemeClr val="accent6"/>
                </a:solidFill>
              </a:rPr>
              <a:t>Scrublet</a:t>
            </a:r>
            <a:endParaRPr lang="en-US" sz="3000" dirty="0">
              <a:solidFill>
                <a:schemeClr val="accent6"/>
              </a:solidFill>
            </a:endParaRPr>
          </a:p>
        </p:txBody>
      </p:sp>
    </p:spTree>
    <p:extLst>
      <p:ext uri="{BB962C8B-B14F-4D97-AF65-F5344CB8AC3E}">
        <p14:creationId xmlns:p14="http://schemas.microsoft.com/office/powerpoint/2010/main" val="4174030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3DF26A-0464-1F26-8A99-BF628FF46D9A}"/>
              </a:ext>
            </a:extLst>
          </p:cNvPr>
          <p:cNvPicPr>
            <a:picLocks noChangeAspect="1"/>
          </p:cNvPicPr>
          <p:nvPr/>
        </p:nvPicPr>
        <p:blipFill>
          <a:blip r:embed="rId2"/>
          <a:stretch>
            <a:fillRect/>
          </a:stretch>
        </p:blipFill>
        <p:spPr>
          <a:xfrm>
            <a:off x="234696" y="128524"/>
            <a:ext cx="6678168" cy="1801082"/>
          </a:xfrm>
          <a:prstGeom prst="rect">
            <a:avLst/>
          </a:prstGeom>
        </p:spPr>
      </p:pic>
      <p:pic>
        <p:nvPicPr>
          <p:cNvPr id="19" name="Picture 18">
            <a:extLst>
              <a:ext uri="{FF2B5EF4-FFF2-40B4-BE49-F238E27FC236}">
                <a16:creationId xmlns:a16="http://schemas.microsoft.com/office/drawing/2014/main" id="{7D7FDDE0-82B5-FEC8-F910-1158BE54BB44}"/>
              </a:ext>
            </a:extLst>
          </p:cNvPr>
          <p:cNvPicPr>
            <a:picLocks noChangeAspect="1"/>
          </p:cNvPicPr>
          <p:nvPr/>
        </p:nvPicPr>
        <p:blipFill>
          <a:blip r:embed="rId3"/>
          <a:stretch>
            <a:fillRect/>
          </a:stretch>
        </p:blipFill>
        <p:spPr>
          <a:xfrm>
            <a:off x="5621478" y="2393065"/>
            <a:ext cx="6424080" cy="3839873"/>
          </a:xfrm>
          <a:prstGeom prst="rect">
            <a:avLst/>
          </a:prstGeom>
        </p:spPr>
      </p:pic>
      <p:pic>
        <p:nvPicPr>
          <p:cNvPr id="20" name="Picture 19">
            <a:extLst>
              <a:ext uri="{FF2B5EF4-FFF2-40B4-BE49-F238E27FC236}">
                <a16:creationId xmlns:a16="http://schemas.microsoft.com/office/drawing/2014/main" id="{9F82A53B-06C1-3886-1602-55D5198B88A3}"/>
              </a:ext>
            </a:extLst>
          </p:cNvPr>
          <p:cNvPicPr>
            <a:picLocks noChangeAspect="1"/>
          </p:cNvPicPr>
          <p:nvPr/>
        </p:nvPicPr>
        <p:blipFill>
          <a:blip r:embed="rId4"/>
          <a:stretch>
            <a:fillRect/>
          </a:stretch>
        </p:blipFill>
        <p:spPr>
          <a:xfrm>
            <a:off x="146443" y="2393064"/>
            <a:ext cx="5668384" cy="3839873"/>
          </a:xfrm>
          <a:prstGeom prst="rect">
            <a:avLst/>
          </a:prstGeom>
        </p:spPr>
      </p:pic>
      <p:sp>
        <p:nvSpPr>
          <p:cNvPr id="21" name="TextBox 20">
            <a:extLst>
              <a:ext uri="{FF2B5EF4-FFF2-40B4-BE49-F238E27FC236}">
                <a16:creationId xmlns:a16="http://schemas.microsoft.com/office/drawing/2014/main" id="{8B1A8F5B-DE8C-3401-46D9-BF7375BE0A73}"/>
              </a:ext>
            </a:extLst>
          </p:cNvPr>
          <p:cNvSpPr txBox="1"/>
          <p:nvPr/>
        </p:nvSpPr>
        <p:spPr>
          <a:xfrm>
            <a:off x="7095745" y="625062"/>
            <a:ext cx="4632822" cy="1477328"/>
          </a:xfrm>
          <a:prstGeom prst="rect">
            <a:avLst/>
          </a:prstGeom>
          <a:noFill/>
        </p:spPr>
        <p:txBody>
          <a:bodyPr wrap="square" rtlCol="0">
            <a:spAutoFit/>
          </a:bodyPr>
          <a:lstStyle/>
          <a:p>
            <a:r>
              <a:rPr lang="en-US" dirty="0"/>
              <a:t>Uses Variational Bayes Inference</a:t>
            </a:r>
          </a:p>
          <a:p>
            <a:r>
              <a:rPr lang="en-US" dirty="0"/>
              <a:t>Similar to Latent Dirichlet Allocation (LDA)</a:t>
            </a:r>
          </a:p>
          <a:p>
            <a:endParaRPr lang="en-US" dirty="0"/>
          </a:p>
          <a:p>
            <a:r>
              <a:rPr lang="en-US" dirty="0"/>
              <a:t>Models soup as a weighted combination of other cell types in the population</a:t>
            </a:r>
          </a:p>
        </p:txBody>
      </p:sp>
    </p:spTree>
    <p:extLst>
      <p:ext uri="{BB962C8B-B14F-4D97-AF65-F5344CB8AC3E}">
        <p14:creationId xmlns:p14="http://schemas.microsoft.com/office/powerpoint/2010/main" val="1701098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C7F802-5ED4-A70C-C130-276674377CDD}"/>
              </a:ext>
            </a:extLst>
          </p:cNvPr>
          <p:cNvPicPr>
            <a:picLocks noChangeAspect="1"/>
          </p:cNvPicPr>
          <p:nvPr/>
        </p:nvPicPr>
        <p:blipFill>
          <a:blip r:embed="rId2"/>
          <a:stretch>
            <a:fillRect/>
          </a:stretch>
        </p:blipFill>
        <p:spPr>
          <a:xfrm>
            <a:off x="1133062" y="3542813"/>
            <a:ext cx="5652052" cy="2463078"/>
          </a:xfrm>
          <a:prstGeom prst="rect">
            <a:avLst/>
          </a:prstGeom>
        </p:spPr>
      </p:pic>
      <p:sp>
        <p:nvSpPr>
          <p:cNvPr id="5" name="TextBox 4">
            <a:extLst>
              <a:ext uri="{FF2B5EF4-FFF2-40B4-BE49-F238E27FC236}">
                <a16:creationId xmlns:a16="http://schemas.microsoft.com/office/drawing/2014/main" id="{7E687BC7-9558-64B2-D995-92C7A52AA611}"/>
              </a:ext>
            </a:extLst>
          </p:cNvPr>
          <p:cNvSpPr txBox="1"/>
          <p:nvPr/>
        </p:nvSpPr>
        <p:spPr>
          <a:xfrm>
            <a:off x="1166071" y="3359281"/>
            <a:ext cx="4426468" cy="400110"/>
          </a:xfrm>
          <a:prstGeom prst="rect">
            <a:avLst/>
          </a:prstGeom>
          <a:noFill/>
        </p:spPr>
        <p:txBody>
          <a:bodyPr wrap="none" rtlCol="0">
            <a:spAutoFit/>
          </a:bodyPr>
          <a:lstStyle/>
          <a:p>
            <a:r>
              <a:rPr lang="en-US" sz="2000" dirty="0">
                <a:latin typeface="Calibri" panose="020F0502020204030204" pitchFamily="34" charset="0"/>
                <a:ea typeface="Menlo" panose="020B0609030804020204" pitchFamily="49" charset="0"/>
                <a:cs typeface="Calibri" panose="020F0502020204030204" pitchFamily="34" charset="0"/>
              </a:rPr>
              <a:t>Other options, </a:t>
            </a:r>
            <a:r>
              <a:rPr lang="en-US" sz="2000" dirty="0" err="1">
                <a:latin typeface="Calibri" panose="020F0502020204030204" pitchFamily="34" charset="0"/>
                <a:ea typeface="Menlo" panose="020B0609030804020204" pitchFamily="49" charset="0"/>
                <a:cs typeface="Calibri" panose="020F0502020204030204" pitchFamily="34" charset="0"/>
              </a:rPr>
              <a:t>eg</a:t>
            </a:r>
            <a:r>
              <a:rPr lang="en-US" sz="2000" dirty="0">
                <a:solidFill>
                  <a:schemeClr val="accent6"/>
                </a:solidFill>
                <a:latin typeface="Menlo" panose="020B0609030804020204" pitchFamily="49" charset="0"/>
                <a:ea typeface="Menlo" panose="020B0609030804020204" pitchFamily="49" charset="0"/>
                <a:cs typeface="Menlo" panose="020B0609030804020204" pitchFamily="49" charset="0"/>
              </a:rPr>
              <a:t> scran</a:t>
            </a:r>
            <a:r>
              <a:rPr lang="en-US" sz="2000" dirty="0"/>
              <a:t> normalization</a:t>
            </a:r>
          </a:p>
        </p:txBody>
      </p:sp>
      <p:sp>
        <p:nvSpPr>
          <p:cNvPr id="7" name="TextBox 6">
            <a:extLst>
              <a:ext uri="{FF2B5EF4-FFF2-40B4-BE49-F238E27FC236}">
                <a16:creationId xmlns:a16="http://schemas.microsoft.com/office/drawing/2014/main" id="{452E8137-8D04-E095-3BFB-5205EC870804}"/>
              </a:ext>
            </a:extLst>
          </p:cNvPr>
          <p:cNvSpPr txBox="1"/>
          <p:nvPr/>
        </p:nvSpPr>
        <p:spPr>
          <a:xfrm>
            <a:off x="1133727" y="6133957"/>
            <a:ext cx="7630886" cy="369332"/>
          </a:xfrm>
          <a:prstGeom prst="rect">
            <a:avLst/>
          </a:prstGeom>
          <a:noFill/>
        </p:spPr>
        <p:txBody>
          <a:bodyPr wrap="square">
            <a:spAutoFit/>
          </a:bodyPr>
          <a:lstStyle/>
          <a:p>
            <a:r>
              <a:rPr lang="en-US" dirty="0">
                <a:hlinkClick r:id="rId3"/>
              </a:rPr>
              <a:t>http://bioconductor.org/packages/release/bioc/html/scran.html</a:t>
            </a:r>
            <a:endParaRPr lang="en-US" dirty="0"/>
          </a:p>
        </p:txBody>
      </p:sp>
      <p:sp>
        <p:nvSpPr>
          <p:cNvPr id="2" name="Title 1">
            <a:extLst>
              <a:ext uri="{FF2B5EF4-FFF2-40B4-BE49-F238E27FC236}">
                <a16:creationId xmlns:a16="http://schemas.microsoft.com/office/drawing/2014/main" id="{0B16A1F9-1B68-957B-A051-061A535F28AA}"/>
              </a:ext>
            </a:extLst>
          </p:cNvPr>
          <p:cNvSpPr>
            <a:spLocks noGrp="1"/>
          </p:cNvSpPr>
          <p:nvPr>
            <p:ph type="title"/>
          </p:nvPr>
        </p:nvSpPr>
        <p:spPr>
          <a:xfrm>
            <a:off x="1133061" y="175373"/>
            <a:ext cx="9925877" cy="994172"/>
          </a:xfrm>
        </p:spPr>
        <p:txBody>
          <a:bodyPr>
            <a:noAutofit/>
          </a:bodyPr>
          <a:lstStyle/>
          <a:p>
            <a:r>
              <a:rPr lang="en-US" dirty="0">
                <a:solidFill>
                  <a:schemeClr val="accent6"/>
                </a:solidFill>
              </a:rPr>
              <a:t>Normalization &amp; log transformation</a:t>
            </a:r>
            <a:endParaRPr lang="en-US" dirty="0"/>
          </a:p>
        </p:txBody>
      </p:sp>
      <p:sp>
        <p:nvSpPr>
          <p:cNvPr id="3" name="TextBox 2">
            <a:extLst>
              <a:ext uri="{FF2B5EF4-FFF2-40B4-BE49-F238E27FC236}">
                <a16:creationId xmlns:a16="http://schemas.microsoft.com/office/drawing/2014/main" id="{AB4EA5A4-0373-1FD6-E37F-FBAFCE46C3AD}"/>
              </a:ext>
            </a:extLst>
          </p:cNvPr>
          <p:cNvSpPr txBox="1"/>
          <p:nvPr/>
        </p:nvSpPr>
        <p:spPr>
          <a:xfrm>
            <a:off x="1133061" y="1276833"/>
            <a:ext cx="1529971" cy="369332"/>
          </a:xfrm>
          <a:prstGeom prst="rect">
            <a:avLst/>
          </a:prstGeom>
          <a:noFill/>
        </p:spPr>
        <p:txBody>
          <a:bodyPr wrap="none" rtlCol="0">
            <a:spAutoFit/>
          </a:bodyPr>
          <a:lstStyle/>
          <a:p>
            <a:r>
              <a:rPr lang="en-US" dirty="0"/>
              <a:t>Basic Method:</a:t>
            </a:r>
          </a:p>
        </p:txBody>
      </p:sp>
      <p:sp>
        <p:nvSpPr>
          <p:cNvPr id="6" name="TextBox 5">
            <a:extLst>
              <a:ext uri="{FF2B5EF4-FFF2-40B4-BE49-F238E27FC236}">
                <a16:creationId xmlns:a16="http://schemas.microsoft.com/office/drawing/2014/main" id="{42483928-AC6A-E0C1-3FDE-7CF27039435B}"/>
              </a:ext>
            </a:extLst>
          </p:cNvPr>
          <p:cNvSpPr txBox="1"/>
          <p:nvPr/>
        </p:nvSpPr>
        <p:spPr>
          <a:xfrm>
            <a:off x="3233531" y="1169545"/>
            <a:ext cx="2174313" cy="1200329"/>
          </a:xfrm>
          <a:prstGeom prst="rect">
            <a:avLst/>
          </a:prstGeom>
          <a:noFill/>
        </p:spPr>
        <p:txBody>
          <a:bodyPr wrap="none" rtlCol="0">
            <a:spAutoFit/>
          </a:bodyPr>
          <a:lstStyle/>
          <a:p>
            <a:r>
              <a:rPr lang="en-US" sz="2400" dirty="0"/>
              <a:t>Gene(</a:t>
            </a:r>
            <a:r>
              <a:rPr lang="en-US" sz="2400" dirty="0" err="1"/>
              <a:t>i</a:t>
            </a:r>
            <a:r>
              <a:rPr lang="en-US" sz="2400" dirty="0"/>
              <a:t>)Counts</a:t>
            </a:r>
          </a:p>
          <a:p>
            <a:r>
              <a:rPr lang="en-US" sz="2400" dirty="0"/>
              <a:t>All Gene Counts</a:t>
            </a:r>
          </a:p>
          <a:p>
            <a:endParaRPr lang="en-US" sz="2400" dirty="0"/>
          </a:p>
        </p:txBody>
      </p:sp>
      <p:cxnSp>
        <p:nvCxnSpPr>
          <p:cNvPr id="9" name="Straight Connector 8">
            <a:extLst>
              <a:ext uri="{FF2B5EF4-FFF2-40B4-BE49-F238E27FC236}">
                <a16:creationId xmlns:a16="http://schemas.microsoft.com/office/drawing/2014/main" id="{870E0137-6CCA-ABF1-37AE-30C448B19F76}"/>
              </a:ext>
            </a:extLst>
          </p:cNvPr>
          <p:cNvCxnSpPr/>
          <p:nvPr/>
        </p:nvCxnSpPr>
        <p:spPr>
          <a:xfrm>
            <a:off x="3379305" y="1593616"/>
            <a:ext cx="168135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4AC416-FCA6-18C3-70D1-FADE35E52145}"/>
              </a:ext>
            </a:extLst>
          </p:cNvPr>
          <p:cNvSpPr txBox="1"/>
          <p:nvPr/>
        </p:nvSpPr>
        <p:spPr>
          <a:xfrm>
            <a:off x="5553618" y="1384555"/>
            <a:ext cx="6300764" cy="523220"/>
          </a:xfrm>
          <a:prstGeom prst="rect">
            <a:avLst/>
          </a:prstGeom>
          <a:noFill/>
        </p:spPr>
        <p:txBody>
          <a:bodyPr wrap="none" rtlCol="0">
            <a:spAutoFit/>
          </a:bodyPr>
          <a:lstStyle/>
          <a:p>
            <a:r>
              <a:rPr lang="en-US" sz="2800" dirty="0"/>
              <a:t>* 10,000  (</a:t>
            </a:r>
            <a:r>
              <a:rPr lang="en-US" sz="2800" dirty="0" err="1"/>
              <a:t>ie</a:t>
            </a:r>
            <a:r>
              <a:rPr lang="en-US" sz="2800" dirty="0"/>
              <a:t>. transcripts per 10k, </a:t>
            </a:r>
            <a:r>
              <a:rPr lang="en-US" sz="2800" dirty="0">
                <a:solidFill>
                  <a:schemeClr val="accent6"/>
                </a:solidFill>
              </a:rPr>
              <a:t>“tp10k”</a:t>
            </a:r>
            <a:r>
              <a:rPr lang="en-US" sz="2800" dirty="0"/>
              <a:t>)</a:t>
            </a:r>
          </a:p>
        </p:txBody>
      </p:sp>
      <p:sp>
        <p:nvSpPr>
          <p:cNvPr id="11" name="TextBox 10">
            <a:extLst>
              <a:ext uri="{FF2B5EF4-FFF2-40B4-BE49-F238E27FC236}">
                <a16:creationId xmlns:a16="http://schemas.microsoft.com/office/drawing/2014/main" id="{C0BCA7A0-A58F-49F5-684A-E0858ECAD55B}"/>
              </a:ext>
            </a:extLst>
          </p:cNvPr>
          <p:cNvSpPr txBox="1"/>
          <p:nvPr/>
        </p:nvSpPr>
        <p:spPr>
          <a:xfrm>
            <a:off x="5736194" y="1915313"/>
            <a:ext cx="3544240" cy="584775"/>
          </a:xfrm>
          <a:prstGeom prst="rect">
            <a:avLst/>
          </a:prstGeom>
          <a:noFill/>
        </p:spPr>
        <p:txBody>
          <a:bodyPr wrap="none" rtlCol="0">
            <a:spAutoFit/>
          </a:bodyPr>
          <a:lstStyle/>
          <a:p>
            <a:r>
              <a:rPr lang="en-US" sz="1600" dirty="0"/>
              <a:t>Alternatively, though less commonly:</a:t>
            </a:r>
          </a:p>
          <a:p>
            <a:r>
              <a:rPr lang="en-US" sz="1600" dirty="0"/>
              <a:t>* 1e6  (</a:t>
            </a:r>
            <a:r>
              <a:rPr lang="en-US" sz="1600" dirty="0" err="1"/>
              <a:t>ie</a:t>
            </a:r>
            <a:r>
              <a:rPr lang="en-US" sz="1600" dirty="0"/>
              <a:t>. transcripts per million, </a:t>
            </a:r>
            <a:r>
              <a:rPr lang="en-US" sz="1600" dirty="0">
                <a:solidFill>
                  <a:schemeClr val="accent6"/>
                </a:solidFill>
              </a:rPr>
              <a:t>“</a:t>
            </a:r>
            <a:r>
              <a:rPr lang="en-US" sz="1600" dirty="0" err="1">
                <a:solidFill>
                  <a:schemeClr val="accent6"/>
                </a:solidFill>
              </a:rPr>
              <a:t>tpm</a:t>
            </a:r>
            <a:r>
              <a:rPr lang="en-US" sz="1600" dirty="0">
                <a:solidFill>
                  <a:schemeClr val="accent6"/>
                </a:solidFill>
              </a:rPr>
              <a:t>”</a:t>
            </a:r>
            <a:r>
              <a:rPr lang="en-US" sz="1600" dirty="0"/>
              <a:t>)</a:t>
            </a:r>
          </a:p>
        </p:txBody>
      </p:sp>
      <p:sp>
        <p:nvSpPr>
          <p:cNvPr id="12" name="TextBox 11">
            <a:extLst>
              <a:ext uri="{FF2B5EF4-FFF2-40B4-BE49-F238E27FC236}">
                <a16:creationId xmlns:a16="http://schemas.microsoft.com/office/drawing/2014/main" id="{4DB62799-DD86-D438-F996-2F9B16AC5171}"/>
              </a:ext>
            </a:extLst>
          </p:cNvPr>
          <p:cNvSpPr txBox="1"/>
          <p:nvPr/>
        </p:nvSpPr>
        <p:spPr>
          <a:xfrm>
            <a:off x="1031996" y="2493603"/>
            <a:ext cx="8057334" cy="646331"/>
          </a:xfrm>
          <a:prstGeom prst="rect">
            <a:avLst/>
          </a:prstGeom>
          <a:noFill/>
        </p:spPr>
        <p:txBody>
          <a:bodyPr wrap="none" rtlCol="0">
            <a:spAutoFit/>
          </a:bodyPr>
          <a:lstStyle/>
          <a:p>
            <a:r>
              <a:rPr lang="en-US" dirty="0"/>
              <a:t>Does not account for stochastic variation in droplet performance, batch, other noise</a:t>
            </a:r>
          </a:p>
          <a:p>
            <a:r>
              <a:rPr lang="en-US" dirty="0"/>
              <a:t>OR innate difference in UMI counts between </a:t>
            </a:r>
            <a:r>
              <a:rPr lang="en-US" dirty="0">
                <a:solidFill>
                  <a:schemeClr val="accent6"/>
                </a:solidFill>
              </a:rPr>
              <a:t>cell types</a:t>
            </a:r>
            <a:r>
              <a:rPr lang="en-US" dirty="0"/>
              <a:t>!</a:t>
            </a:r>
          </a:p>
        </p:txBody>
      </p:sp>
      <p:sp>
        <p:nvSpPr>
          <p:cNvPr id="13" name="Rounded Rectangle 12">
            <a:extLst>
              <a:ext uri="{FF2B5EF4-FFF2-40B4-BE49-F238E27FC236}">
                <a16:creationId xmlns:a16="http://schemas.microsoft.com/office/drawing/2014/main" id="{0CDAD7B2-2E8E-6251-BB32-0BD22D88E32F}"/>
              </a:ext>
            </a:extLst>
          </p:cNvPr>
          <p:cNvSpPr/>
          <p:nvPr/>
        </p:nvSpPr>
        <p:spPr>
          <a:xfrm>
            <a:off x="861390" y="3255695"/>
            <a:ext cx="6381441" cy="3449501"/>
          </a:xfrm>
          <a:prstGeom prst="roundRect">
            <a:avLst>
              <a:gd name="adj" fmla="val 8215"/>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742EF36-2325-1249-2CA0-C2B2ECB0DDBC}"/>
              </a:ext>
            </a:extLst>
          </p:cNvPr>
          <p:cNvSpPr txBox="1"/>
          <p:nvPr/>
        </p:nvSpPr>
        <p:spPr>
          <a:xfrm>
            <a:off x="9800935" y="3339258"/>
            <a:ext cx="2053447" cy="1815882"/>
          </a:xfrm>
          <a:prstGeom prst="rect">
            <a:avLst/>
          </a:prstGeom>
          <a:noFill/>
        </p:spPr>
        <p:txBody>
          <a:bodyPr wrap="none" rtlCol="0">
            <a:spAutoFit/>
          </a:bodyPr>
          <a:lstStyle/>
          <a:p>
            <a:pPr algn="ctr"/>
            <a:r>
              <a:rPr lang="en-US" sz="2800" dirty="0"/>
              <a:t>Add 1</a:t>
            </a:r>
          </a:p>
          <a:p>
            <a:pPr algn="ctr"/>
            <a:endParaRPr lang="en-US" sz="2800" dirty="0"/>
          </a:p>
          <a:p>
            <a:pPr algn="ctr"/>
            <a:endParaRPr lang="en-US" sz="2800" dirty="0"/>
          </a:p>
          <a:p>
            <a:pPr algn="ctr"/>
            <a:r>
              <a:rPr lang="en-US" sz="2800" dirty="0" err="1"/>
              <a:t>Logarithmize</a:t>
            </a:r>
            <a:endParaRPr lang="en-US" sz="2800" dirty="0"/>
          </a:p>
        </p:txBody>
      </p:sp>
      <p:sp>
        <p:nvSpPr>
          <p:cNvPr id="15" name="Up Arrow 14">
            <a:extLst>
              <a:ext uri="{FF2B5EF4-FFF2-40B4-BE49-F238E27FC236}">
                <a16:creationId xmlns:a16="http://schemas.microsoft.com/office/drawing/2014/main" id="{1D70ACAD-44E8-F120-19B2-41E145728F5A}"/>
              </a:ext>
            </a:extLst>
          </p:cNvPr>
          <p:cNvSpPr/>
          <p:nvPr/>
        </p:nvSpPr>
        <p:spPr>
          <a:xfrm rot="10800000">
            <a:off x="10667585" y="2423779"/>
            <a:ext cx="320145" cy="646331"/>
          </a:xfrm>
          <a:prstGeom prs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a:extLst>
              <a:ext uri="{FF2B5EF4-FFF2-40B4-BE49-F238E27FC236}">
                <a16:creationId xmlns:a16="http://schemas.microsoft.com/office/drawing/2014/main" id="{B46779A1-5FCC-BB95-1401-CDC73B2A7F2E}"/>
              </a:ext>
            </a:extLst>
          </p:cNvPr>
          <p:cNvSpPr/>
          <p:nvPr/>
        </p:nvSpPr>
        <p:spPr>
          <a:xfrm rot="10800000">
            <a:off x="10647194" y="3924033"/>
            <a:ext cx="320145" cy="646331"/>
          </a:xfrm>
          <a:prstGeom prs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43712FC-117D-6013-082F-36C2D2640956}"/>
              </a:ext>
            </a:extLst>
          </p:cNvPr>
          <p:cNvSpPr txBox="1"/>
          <p:nvPr/>
        </p:nvSpPr>
        <p:spPr>
          <a:xfrm>
            <a:off x="8139897" y="5155140"/>
            <a:ext cx="3943515" cy="1754326"/>
          </a:xfrm>
          <a:prstGeom prst="rect">
            <a:avLst/>
          </a:prstGeom>
          <a:noFill/>
        </p:spPr>
        <p:txBody>
          <a:bodyPr wrap="none" rtlCol="0">
            <a:spAutoFit/>
          </a:bodyPr>
          <a:lstStyle/>
          <a:p>
            <a:r>
              <a:rPr lang="en-US" dirty="0"/>
              <a:t>Basic variance stabilizing transformation</a:t>
            </a:r>
          </a:p>
          <a:p>
            <a:r>
              <a:rPr lang="en-US" dirty="0"/>
              <a:t>Other options:</a:t>
            </a:r>
          </a:p>
          <a:p>
            <a:pPr lvl="1"/>
            <a:r>
              <a:rPr lang="en-US" dirty="0" err="1"/>
              <a:t>Arcsin</a:t>
            </a:r>
            <a:r>
              <a:rPr lang="en-US" dirty="0"/>
              <a:t>(h)</a:t>
            </a:r>
          </a:p>
          <a:p>
            <a:pPr lvl="1"/>
            <a:r>
              <a:rPr lang="en-US" dirty="0" err="1"/>
              <a:t>SCTransform</a:t>
            </a:r>
            <a:r>
              <a:rPr lang="en-US" dirty="0"/>
              <a:t> (Seurat)</a:t>
            </a:r>
          </a:p>
          <a:p>
            <a:pPr lvl="1"/>
            <a:r>
              <a:rPr lang="en-US" dirty="0"/>
              <a:t>Pearson residuals</a:t>
            </a:r>
          </a:p>
          <a:p>
            <a:endParaRPr lang="en-US" dirty="0"/>
          </a:p>
        </p:txBody>
      </p:sp>
      <p:pic>
        <p:nvPicPr>
          <p:cNvPr id="21506" name="Picture 2">
            <a:extLst>
              <a:ext uri="{FF2B5EF4-FFF2-40B4-BE49-F238E27FC236}">
                <a16:creationId xmlns:a16="http://schemas.microsoft.com/office/drawing/2014/main" id="{3F2E731D-48B2-59B9-7A78-E8B480D57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5327" y="2886302"/>
            <a:ext cx="2298571" cy="122176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2594DD6B-DBBE-45AC-3E53-F8ACD2708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5570" y="3984232"/>
            <a:ext cx="2298571" cy="122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69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6F6B940-B9A7-19AB-3B74-F073B988BD43}"/>
              </a:ext>
            </a:extLst>
          </p:cNvPr>
          <p:cNvSpPr txBox="1">
            <a:spLocks/>
          </p:cNvSpPr>
          <p:nvPr/>
        </p:nvSpPr>
        <p:spPr>
          <a:xfrm>
            <a:off x="547065" y="298908"/>
            <a:ext cx="10081177" cy="9941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6"/>
                </a:solidFill>
              </a:rPr>
              <a:t>Feature Selection: </a:t>
            </a:r>
            <a:r>
              <a:rPr lang="en-US" sz="3600" dirty="0"/>
              <a:t>Highly Variable Genes (HVGs)</a:t>
            </a:r>
          </a:p>
        </p:txBody>
      </p:sp>
      <p:pic>
        <p:nvPicPr>
          <p:cNvPr id="15362" name="Picture 2">
            <a:extLst>
              <a:ext uri="{FF2B5EF4-FFF2-40B4-BE49-F238E27FC236}">
                <a16:creationId xmlns:a16="http://schemas.microsoft.com/office/drawing/2014/main" id="{937F8406-6265-8060-0E2E-B646F931C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991" y="4850503"/>
            <a:ext cx="3754393"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65B3D4-795F-0988-C8AD-EB1D7E6D2DF8}"/>
              </a:ext>
            </a:extLst>
          </p:cNvPr>
          <p:cNvSpPr txBox="1"/>
          <p:nvPr/>
        </p:nvSpPr>
        <p:spPr>
          <a:xfrm>
            <a:off x="4960433" y="1057086"/>
            <a:ext cx="6088589" cy="2862322"/>
          </a:xfrm>
          <a:prstGeom prst="rect">
            <a:avLst/>
          </a:prstGeom>
          <a:noFill/>
        </p:spPr>
        <p:txBody>
          <a:bodyPr wrap="square">
            <a:spAutoFit/>
          </a:bodyPr>
          <a:lstStyle/>
          <a:p>
            <a:r>
              <a:rPr lang="en-US" dirty="0">
                <a:solidFill>
                  <a:schemeClr val="accent6"/>
                </a:solidFill>
              </a:rPr>
              <a:t>Assumption:</a:t>
            </a:r>
            <a:r>
              <a:rPr lang="en-US" dirty="0"/>
              <a:t> genes that are interesting in the data will have higher variance</a:t>
            </a:r>
          </a:p>
          <a:p>
            <a:endParaRPr lang="en-US" dirty="0"/>
          </a:p>
          <a:p>
            <a:r>
              <a:rPr lang="en-US" dirty="0"/>
              <a:t>Count-based </a:t>
            </a:r>
            <a:r>
              <a:rPr lang="en-US" dirty="0" err="1"/>
              <a:t>RNAseq</a:t>
            </a:r>
            <a:r>
              <a:rPr lang="en-US" dirty="0"/>
              <a:t> data has higher variance with higher expression (mean-variance relationship)</a:t>
            </a:r>
          </a:p>
          <a:p>
            <a:endParaRPr lang="en-US" dirty="0"/>
          </a:p>
          <a:p>
            <a:r>
              <a:rPr lang="en-US" dirty="0"/>
              <a:t>Thus, different approaches to select HVGs exist to select relevant HVGs to account for their expression ‘bin’</a:t>
            </a:r>
          </a:p>
          <a:p>
            <a:endParaRPr lang="en-US" dirty="0"/>
          </a:p>
          <a:p>
            <a:r>
              <a:rPr lang="en-US" dirty="0"/>
              <a:t>Alternatively: do PCA on ALL genes (computationally intensive)</a:t>
            </a:r>
          </a:p>
        </p:txBody>
      </p:sp>
      <p:pic>
        <p:nvPicPr>
          <p:cNvPr id="15364" name="Picture 4">
            <a:extLst>
              <a:ext uri="{FF2B5EF4-FFF2-40B4-BE49-F238E27FC236}">
                <a16:creationId xmlns:a16="http://schemas.microsoft.com/office/drawing/2014/main" id="{A6B5BC6E-DE3E-6DFA-C77B-C6042871D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909" y="3987963"/>
            <a:ext cx="2711022" cy="2571129"/>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91A4AE6C-4617-F563-1AAF-89C0726AD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960" y="1159513"/>
            <a:ext cx="376042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6A82A375-27A5-0550-B037-0ADC805644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978" y="3005008"/>
            <a:ext cx="3757406" cy="1828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87CEC97-7278-AC48-12FB-B0CD6DF8E262}"/>
              </a:ext>
            </a:extLst>
          </p:cNvPr>
          <p:cNvSpPr txBox="1"/>
          <p:nvPr/>
        </p:nvSpPr>
        <p:spPr>
          <a:xfrm>
            <a:off x="235128" y="1609508"/>
            <a:ext cx="844783" cy="646331"/>
          </a:xfrm>
          <a:prstGeom prst="rect">
            <a:avLst/>
          </a:prstGeom>
          <a:noFill/>
        </p:spPr>
        <p:txBody>
          <a:bodyPr wrap="none" rtlCol="0">
            <a:spAutoFit/>
          </a:bodyPr>
          <a:lstStyle/>
          <a:p>
            <a:pPr algn="r"/>
            <a:r>
              <a:rPr lang="en-US" dirty="0">
                <a:solidFill>
                  <a:schemeClr val="accent6"/>
                </a:solidFill>
              </a:rPr>
              <a:t>Cell</a:t>
            </a:r>
          </a:p>
          <a:p>
            <a:pPr algn="r"/>
            <a:r>
              <a:rPr lang="en-US" dirty="0">
                <a:solidFill>
                  <a:schemeClr val="accent6"/>
                </a:solidFill>
              </a:rPr>
              <a:t>Ranger</a:t>
            </a:r>
          </a:p>
        </p:txBody>
      </p:sp>
      <p:sp>
        <p:nvSpPr>
          <p:cNvPr id="15" name="TextBox 14">
            <a:extLst>
              <a:ext uri="{FF2B5EF4-FFF2-40B4-BE49-F238E27FC236}">
                <a16:creationId xmlns:a16="http://schemas.microsoft.com/office/drawing/2014/main" id="{16577DEE-4271-498C-01B9-847F4A1F82C7}"/>
              </a:ext>
            </a:extLst>
          </p:cNvPr>
          <p:cNvSpPr txBox="1"/>
          <p:nvPr/>
        </p:nvSpPr>
        <p:spPr>
          <a:xfrm>
            <a:off x="235128" y="3550076"/>
            <a:ext cx="788549" cy="369332"/>
          </a:xfrm>
          <a:prstGeom prst="rect">
            <a:avLst/>
          </a:prstGeom>
          <a:noFill/>
        </p:spPr>
        <p:txBody>
          <a:bodyPr wrap="none" rtlCol="0">
            <a:spAutoFit/>
          </a:bodyPr>
          <a:lstStyle/>
          <a:p>
            <a:pPr algn="r"/>
            <a:r>
              <a:rPr lang="en-US" dirty="0">
                <a:solidFill>
                  <a:schemeClr val="accent6"/>
                </a:solidFill>
              </a:rPr>
              <a:t>Seurat</a:t>
            </a:r>
          </a:p>
        </p:txBody>
      </p:sp>
      <p:sp>
        <p:nvSpPr>
          <p:cNvPr id="16" name="TextBox 15">
            <a:extLst>
              <a:ext uri="{FF2B5EF4-FFF2-40B4-BE49-F238E27FC236}">
                <a16:creationId xmlns:a16="http://schemas.microsoft.com/office/drawing/2014/main" id="{CFFEE446-5BC4-5BD7-E14C-4EE0403185CD}"/>
              </a:ext>
            </a:extLst>
          </p:cNvPr>
          <p:cNvSpPr txBox="1"/>
          <p:nvPr/>
        </p:nvSpPr>
        <p:spPr>
          <a:xfrm>
            <a:off x="235128" y="5394780"/>
            <a:ext cx="788613" cy="646331"/>
          </a:xfrm>
          <a:prstGeom prst="rect">
            <a:avLst/>
          </a:prstGeom>
          <a:noFill/>
        </p:spPr>
        <p:txBody>
          <a:bodyPr wrap="none" rtlCol="0">
            <a:spAutoFit/>
          </a:bodyPr>
          <a:lstStyle/>
          <a:p>
            <a:pPr algn="r"/>
            <a:r>
              <a:rPr lang="en-US" dirty="0">
                <a:solidFill>
                  <a:schemeClr val="accent6"/>
                </a:solidFill>
              </a:rPr>
              <a:t>Seurat</a:t>
            </a:r>
          </a:p>
          <a:p>
            <a:pPr algn="r"/>
            <a:r>
              <a:rPr lang="en-US" dirty="0">
                <a:solidFill>
                  <a:schemeClr val="accent6"/>
                </a:solidFill>
              </a:rPr>
              <a:t>v3</a:t>
            </a:r>
          </a:p>
        </p:txBody>
      </p:sp>
    </p:spTree>
    <p:extLst>
      <p:ext uri="{BB962C8B-B14F-4D97-AF65-F5344CB8AC3E}">
        <p14:creationId xmlns:p14="http://schemas.microsoft.com/office/powerpoint/2010/main" val="2914509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8C9D02-0B10-1976-C64D-A3F9D93069A2}"/>
              </a:ext>
            </a:extLst>
          </p:cNvPr>
          <p:cNvSpPr txBox="1"/>
          <p:nvPr/>
        </p:nvSpPr>
        <p:spPr>
          <a:xfrm>
            <a:off x="689114" y="1392344"/>
            <a:ext cx="2783006" cy="369332"/>
          </a:xfrm>
          <a:prstGeom prst="rect">
            <a:avLst/>
          </a:prstGeom>
          <a:noFill/>
        </p:spPr>
        <p:txBody>
          <a:bodyPr wrap="none" rtlCol="0">
            <a:spAutoFit/>
          </a:bodyPr>
          <a:lstStyle/>
          <a:p>
            <a:r>
              <a:rPr lang="en-US" dirty="0"/>
              <a:t>Siha cervical cancer cell line</a:t>
            </a:r>
          </a:p>
        </p:txBody>
      </p:sp>
      <p:pic>
        <p:nvPicPr>
          <p:cNvPr id="14340" name="Picture 4">
            <a:extLst>
              <a:ext uri="{FF2B5EF4-FFF2-40B4-BE49-F238E27FC236}">
                <a16:creationId xmlns:a16="http://schemas.microsoft.com/office/drawing/2014/main" id="{102F0AD3-D540-0F20-232F-5891BFC90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5696" y="1721919"/>
            <a:ext cx="3746393"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CB4914B-EB6A-1F9F-6692-E29E80BDE0F0}"/>
              </a:ext>
            </a:extLst>
          </p:cNvPr>
          <p:cNvSpPr txBox="1"/>
          <p:nvPr/>
        </p:nvSpPr>
        <p:spPr>
          <a:xfrm>
            <a:off x="4046034" y="2266987"/>
            <a:ext cx="2813784" cy="369332"/>
          </a:xfrm>
          <a:prstGeom prst="rect">
            <a:avLst/>
          </a:prstGeom>
          <a:noFill/>
        </p:spPr>
        <p:txBody>
          <a:bodyPr wrap="none" rtlCol="0">
            <a:spAutoFit/>
          </a:bodyPr>
          <a:lstStyle/>
          <a:p>
            <a:r>
              <a:rPr lang="en-US" dirty="0"/>
              <a:t>529 curated </a:t>
            </a:r>
            <a:r>
              <a:rPr lang="en-US" dirty="0">
                <a:solidFill>
                  <a:schemeClr val="accent6"/>
                </a:solidFill>
              </a:rPr>
              <a:t>cell-cycle</a:t>
            </a:r>
            <a:r>
              <a:rPr lang="en-US" dirty="0"/>
              <a:t> genes</a:t>
            </a:r>
          </a:p>
        </p:txBody>
      </p:sp>
      <p:sp>
        <p:nvSpPr>
          <p:cNvPr id="9" name="TextBox 8">
            <a:extLst>
              <a:ext uri="{FF2B5EF4-FFF2-40B4-BE49-F238E27FC236}">
                <a16:creationId xmlns:a16="http://schemas.microsoft.com/office/drawing/2014/main" id="{F85CEA8B-5DBD-6AFD-E359-FE863D3F08B6}"/>
              </a:ext>
            </a:extLst>
          </p:cNvPr>
          <p:cNvSpPr txBox="1"/>
          <p:nvPr/>
        </p:nvSpPr>
        <p:spPr>
          <a:xfrm>
            <a:off x="4046034" y="2566769"/>
            <a:ext cx="3096199" cy="584775"/>
          </a:xfrm>
          <a:prstGeom prst="rect">
            <a:avLst/>
          </a:prstGeom>
          <a:noFill/>
        </p:spPr>
        <p:txBody>
          <a:bodyPr wrap="square">
            <a:spAutoFit/>
          </a:bodyPr>
          <a:lstStyle/>
          <a:p>
            <a:r>
              <a:rPr lang="en-US" sz="1600" dirty="0" err="1"/>
              <a:t>Macosko</a:t>
            </a:r>
            <a:r>
              <a:rPr lang="en-US" sz="1600" dirty="0"/>
              <a:t> et al. (Cell) 2015 May 21; 161(5): 1202–1214.</a:t>
            </a:r>
          </a:p>
        </p:txBody>
      </p:sp>
      <p:cxnSp>
        <p:nvCxnSpPr>
          <p:cNvPr id="11" name="Straight Arrow Connector 10">
            <a:extLst>
              <a:ext uri="{FF2B5EF4-FFF2-40B4-BE49-F238E27FC236}">
                <a16:creationId xmlns:a16="http://schemas.microsoft.com/office/drawing/2014/main" id="{751351CB-0EBA-C187-61D0-F9016183933F}"/>
              </a:ext>
            </a:extLst>
          </p:cNvPr>
          <p:cNvCxnSpPr/>
          <p:nvPr/>
        </p:nvCxnSpPr>
        <p:spPr>
          <a:xfrm>
            <a:off x="4381291" y="3429000"/>
            <a:ext cx="2160104" cy="0"/>
          </a:xfrm>
          <a:prstGeom prst="straightConnector1">
            <a:avLst/>
          </a:prstGeom>
          <a:ln w="4762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14342" name="Picture 6">
            <a:extLst>
              <a:ext uri="{FF2B5EF4-FFF2-40B4-BE49-F238E27FC236}">
                <a16:creationId xmlns:a16="http://schemas.microsoft.com/office/drawing/2014/main" id="{94B06D53-3DB5-FF29-9B0C-CEAD581AA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78" y="1721919"/>
            <a:ext cx="3746394" cy="32004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45365F9E-08E8-9073-1527-1B066976A981}"/>
              </a:ext>
            </a:extLst>
          </p:cNvPr>
          <p:cNvSpPr>
            <a:spLocks noGrp="1"/>
          </p:cNvSpPr>
          <p:nvPr>
            <p:ph type="title"/>
          </p:nvPr>
        </p:nvSpPr>
        <p:spPr>
          <a:xfrm>
            <a:off x="547066" y="298908"/>
            <a:ext cx="8621746" cy="994172"/>
          </a:xfrm>
        </p:spPr>
        <p:txBody>
          <a:bodyPr>
            <a:normAutofit/>
          </a:bodyPr>
          <a:lstStyle/>
          <a:p>
            <a:r>
              <a:rPr lang="en-US" sz="4000" dirty="0">
                <a:solidFill>
                  <a:schemeClr val="accent6"/>
                </a:solidFill>
              </a:rPr>
              <a:t>Feature Selection: </a:t>
            </a:r>
            <a:r>
              <a:rPr lang="en-US" sz="4000" dirty="0"/>
              <a:t>Supervised gene sets</a:t>
            </a:r>
          </a:p>
        </p:txBody>
      </p:sp>
      <p:sp>
        <p:nvSpPr>
          <p:cNvPr id="14" name="TextBox 13">
            <a:extLst>
              <a:ext uri="{FF2B5EF4-FFF2-40B4-BE49-F238E27FC236}">
                <a16:creationId xmlns:a16="http://schemas.microsoft.com/office/drawing/2014/main" id="{AC45B3D6-86A8-24FC-71AE-9B6D1F1E7D1A}"/>
              </a:ext>
            </a:extLst>
          </p:cNvPr>
          <p:cNvSpPr txBox="1"/>
          <p:nvPr/>
        </p:nvSpPr>
        <p:spPr>
          <a:xfrm>
            <a:off x="4818745" y="3667599"/>
            <a:ext cx="1268361" cy="369332"/>
          </a:xfrm>
          <a:prstGeom prst="rect">
            <a:avLst/>
          </a:prstGeom>
          <a:noFill/>
        </p:spPr>
        <p:txBody>
          <a:bodyPr wrap="none" rtlCol="0">
            <a:spAutoFit/>
          </a:bodyPr>
          <a:lstStyle/>
          <a:p>
            <a:r>
              <a:rPr lang="en-US" dirty="0"/>
              <a:t>PCA, UMAP</a:t>
            </a:r>
          </a:p>
        </p:txBody>
      </p:sp>
      <p:sp>
        <p:nvSpPr>
          <p:cNvPr id="15" name="TextBox 14">
            <a:extLst>
              <a:ext uri="{FF2B5EF4-FFF2-40B4-BE49-F238E27FC236}">
                <a16:creationId xmlns:a16="http://schemas.microsoft.com/office/drawing/2014/main" id="{AE693074-BF43-FFC0-14EC-DFA967702939}"/>
              </a:ext>
            </a:extLst>
          </p:cNvPr>
          <p:cNvSpPr txBox="1"/>
          <p:nvPr/>
        </p:nvSpPr>
        <p:spPr>
          <a:xfrm>
            <a:off x="7142233" y="4919599"/>
            <a:ext cx="2950103" cy="461665"/>
          </a:xfrm>
          <a:prstGeom prst="rect">
            <a:avLst/>
          </a:prstGeom>
          <a:noFill/>
        </p:spPr>
        <p:txBody>
          <a:bodyPr wrap="none" rtlCol="0">
            <a:spAutoFit/>
          </a:bodyPr>
          <a:lstStyle/>
          <a:p>
            <a:r>
              <a:rPr lang="en-US" sz="2400" dirty="0"/>
              <a:t>~1D circular manifold!</a:t>
            </a:r>
          </a:p>
        </p:txBody>
      </p:sp>
    </p:spTree>
    <p:extLst>
      <p:ext uri="{BB962C8B-B14F-4D97-AF65-F5344CB8AC3E}">
        <p14:creationId xmlns:p14="http://schemas.microsoft.com/office/powerpoint/2010/main" val="3408355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4E1AC-B15C-B6BA-4136-17103B439F31}"/>
              </a:ext>
            </a:extLst>
          </p:cNvPr>
          <p:cNvSpPr>
            <a:spLocks noGrp="1"/>
          </p:cNvSpPr>
          <p:nvPr>
            <p:ph type="title"/>
          </p:nvPr>
        </p:nvSpPr>
        <p:spPr/>
        <p:txBody>
          <a:bodyPr/>
          <a:lstStyle/>
          <a:p>
            <a:r>
              <a:rPr lang="en-US" dirty="0"/>
              <a:t>Linear Regression of Unwanted Variation</a:t>
            </a:r>
          </a:p>
        </p:txBody>
      </p:sp>
      <p:pic>
        <p:nvPicPr>
          <p:cNvPr id="16386" name="Picture 2">
            <a:extLst>
              <a:ext uri="{FF2B5EF4-FFF2-40B4-BE49-F238E27FC236}">
                <a16:creationId xmlns:a16="http://schemas.microsoft.com/office/drawing/2014/main" id="{C5838B54-2739-1E75-6F44-0FA1BF631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172" y="1498965"/>
            <a:ext cx="2531236" cy="2162338"/>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C0A3E4BF-3FA4-7EA2-DA3E-036BBF91B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172" y="4031122"/>
            <a:ext cx="2531236" cy="2162338"/>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2B268E47-5FC6-7648-A79A-D18747674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750" y="1690688"/>
            <a:ext cx="2531236" cy="2162338"/>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675F30D1-84D8-6B11-C5DE-365194EC36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750" y="4031122"/>
            <a:ext cx="2531236" cy="2162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7C60883-A8B4-A475-CC6D-843B88181AFE}"/>
              </a:ext>
            </a:extLst>
          </p:cNvPr>
          <p:cNvPicPr>
            <a:picLocks noChangeAspect="1"/>
          </p:cNvPicPr>
          <p:nvPr/>
        </p:nvPicPr>
        <p:blipFill>
          <a:blip r:embed="rId6"/>
          <a:stretch>
            <a:fillRect/>
          </a:stretch>
        </p:blipFill>
        <p:spPr>
          <a:xfrm>
            <a:off x="4315238" y="4031928"/>
            <a:ext cx="3006273" cy="2278339"/>
          </a:xfrm>
          <a:prstGeom prst="rect">
            <a:avLst/>
          </a:prstGeom>
        </p:spPr>
      </p:pic>
      <p:sp>
        <p:nvSpPr>
          <p:cNvPr id="5" name="TextBox 4">
            <a:extLst>
              <a:ext uri="{FF2B5EF4-FFF2-40B4-BE49-F238E27FC236}">
                <a16:creationId xmlns:a16="http://schemas.microsoft.com/office/drawing/2014/main" id="{244AE90B-2ED5-792E-2823-4AB3D1C53E65}"/>
              </a:ext>
            </a:extLst>
          </p:cNvPr>
          <p:cNvSpPr txBox="1"/>
          <p:nvPr/>
        </p:nvSpPr>
        <p:spPr>
          <a:xfrm>
            <a:off x="3849829" y="1690688"/>
            <a:ext cx="455318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Fit a linear model of each gene’s expression vs confounder variable</a:t>
            </a:r>
          </a:p>
          <a:p>
            <a:pPr marL="742950" lvl="1" indent="-285750">
              <a:buFont typeface="Arial" panose="020B0604020202020204" pitchFamily="34" charset="0"/>
              <a:buChar char="•"/>
            </a:pPr>
            <a:r>
              <a:rPr lang="en-US" dirty="0" err="1"/>
              <a:t>Eg.</a:t>
            </a:r>
            <a:r>
              <a:rPr lang="en-US" dirty="0"/>
              <a:t> cell cycle gene score, % </a:t>
            </a:r>
            <a:r>
              <a:rPr lang="en-US" dirty="0" err="1"/>
              <a:t>mito</a:t>
            </a:r>
            <a:r>
              <a:rPr lang="en-US" dirty="0"/>
              <a:t>, dissociation-stress response, library size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 model residuals as new scaled values</a:t>
            </a:r>
          </a:p>
          <a:p>
            <a:pPr marL="285750" indent="-285750">
              <a:buFont typeface="Arial" panose="020B0604020202020204" pitchFamily="34" charset="0"/>
              <a:buChar char="•"/>
            </a:pPr>
            <a:r>
              <a:rPr lang="en-US" dirty="0">
                <a:solidFill>
                  <a:srgbClr val="FF0000"/>
                </a:solidFill>
              </a:rPr>
              <a:t>This often doesn’t work well.</a:t>
            </a:r>
          </a:p>
        </p:txBody>
      </p:sp>
    </p:spTree>
    <p:extLst>
      <p:ext uri="{BB962C8B-B14F-4D97-AF65-F5344CB8AC3E}">
        <p14:creationId xmlns:p14="http://schemas.microsoft.com/office/powerpoint/2010/main" val="3475583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964F7F6-D3EA-79E2-5DD9-CD9A88BE597F}"/>
              </a:ext>
            </a:extLst>
          </p:cNvPr>
          <p:cNvSpPr txBox="1"/>
          <p:nvPr/>
        </p:nvSpPr>
        <p:spPr>
          <a:xfrm>
            <a:off x="1069288" y="6037120"/>
            <a:ext cx="7995403" cy="646331"/>
          </a:xfrm>
          <a:prstGeom prst="rect">
            <a:avLst/>
          </a:prstGeom>
          <a:noFill/>
        </p:spPr>
        <p:txBody>
          <a:bodyPr wrap="square">
            <a:spAutoFit/>
          </a:bodyPr>
          <a:lstStyle/>
          <a:p>
            <a:r>
              <a:rPr lang="en-US" dirty="0"/>
              <a:t>Cool interactive visualization</a:t>
            </a:r>
            <a:endParaRPr lang="en-US" dirty="0">
              <a:hlinkClick r:id="rId2"/>
            </a:endParaRPr>
          </a:p>
          <a:p>
            <a:r>
              <a:rPr lang="en-US" dirty="0">
                <a:hlinkClick r:id="rId2"/>
              </a:rPr>
              <a:t>https://setosa.io/ev/principal-component-analysis/</a:t>
            </a:r>
            <a:endParaRPr lang="en-US" dirty="0"/>
          </a:p>
        </p:txBody>
      </p:sp>
      <p:sp>
        <p:nvSpPr>
          <p:cNvPr id="8" name="TextBox 7">
            <a:extLst>
              <a:ext uri="{FF2B5EF4-FFF2-40B4-BE49-F238E27FC236}">
                <a16:creationId xmlns:a16="http://schemas.microsoft.com/office/drawing/2014/main" id="{A71D40A1-450D-3A1E-55E4-1FBDC4763523}"/>
              </a:ext>
            </a:extLst>
          </p:cNvPr>
          <p:cNvSpPr txBox="1"/>
          <p:nvPr/>
        </p:nvSpPr>
        <p:spPr>
          <a:xfrm>
            <a:off x="1110343" y="533400"/>
            <a:ext cx="6253379" cy="707886"/>
          </a:xfrm>
          <a:prstGeom prst="rect">
            <a:avLst/>
          </a:prstGeom>
          <a:noFill/>
        </p:spPr>
        <p:txBody>
          <a:bodyPr wrap="none" rtlCol="0">
            <a:spAutoFit/>
          </a:bodyPr>
          <a:lstStyle/>
          <a:p>
            <a:r>
              <a:rPr lang="en-US" sz="4000" dirty="0">
                <a:latin typeface="+mj-lt"/>
              </a:rPr>
              <a:t>Principal Component Analysis</a:t>
            </a:r>
          </a:p>
        </p:txBody>
      </p:sp>
      <p:sp>
        <p:nvSpPr>
          <p:cNvPr id="10" name="TextBox 9">
            <a:extLst>
              <a:ext uri="{FF2B5EF4-FFF2-40B4-BE49-F238E27FC236}">
                <a16:creationId xmlns:a16="http://schemas.microsoft.com/office/drawing/2014/main" id="{EE4D0C99-2D1A-A4E7-FBDE-6AFED0FB5BED}"/>
              </a:ext>
            </a:extLst>
          </p:cNvPr>
          <p:cNvSpPr txBox="1"/>
          <p:nvPr/>
        </p:nvSpPr>
        <p:spPr>
          <a:xfrm>
            <a:off x="1189032" y="1138301"/>
            <a:ext cx="6796156" cy="461665"/>
          </a:xfrm>
          <a:prstGeom prst="rect">
            <a:avLst/>
          </a:prstGeom>
          <a:noFill/>
        </p:spPr>
        <p:txBody>
          <a:bodyPr wrap="none" rtlCol="0">
            <a:spAutoFit/>
          </a:bodyPr>
          <a:lstStyle/>
          <a:p>
            <a:r>
              <a:rPr lang="en-US" dirty="0">
                <a:solidFill>
                  <a:schemeClr val="accent6"/>
                </a:solidFill>
              </a:rPr>
              <a:t>NOT</a:t>
            </a:r>
            <a:r>
              <a:rPr lang="en-US" dirty="0"/>
              <a:t> a dimensionality reduction method, </a:t>
            </a:r>
            <a:r>
              <a:rPr lang="en-US" i="1" dirty="0"/>
              <a:t>per se.  </a:t>
            </a:r>
            <a:r>
              <a:rPr lang="en-US" sz="2400" dirty="0"/>
              <a:t>It is a </a:t>
            </a:r>
            <a:r>
              <a:rPr lang="en-US" sz="2400" dirty="0">
                <a:solidFill>
                  <a:schemeClr val="accent6"/>
                </a:solidFill>
              </a:rPr>
              <a:t>ROTATION</a:t>
            </a:r>
            <a:r>
              <a:rPr lang="en-US" sz="2400" dirty="0"/>
              <a:t>.</a:t>
            </a:r>
          </a:p>
        </p:txBody>
      </p:sp>
      <p:pic>
        <p:nvPicPr>
          <p:cNvPr id="11" name="Picture 10">
            <a:extLst>
              <a:ext uri="{FF2B5EF4-FFF2-40B4-BE49-F238E27FC236}">
                <a16:creationId xmlns:a16="http://schemas.microsoft.com/office/drawing/2014/main" id="{9C4F0538-E3D9-217D-D158-DF63EBC117A5}"/>
              </a:ext>
            </a:extLst>
          </p:cNvPr>
          <p:cNvPicPr>
            <a:picLocks noChangeAspect="1"/>
          </p:cNvPicPr>
          <p:nvPr/>
        </p:nvPicPr>
        <p:blipFill>
          <a:blip r:embed="rId3"/>
          <a:stretch>
            <a:fillRect/>
          </a:stretch>
        </p:blipFill>
        <p:spPr>
          <a:xfrm>
            <a:off x="1189032" y="2990353"/>
            <a:ext cx="6324933" cy="2729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B63BFF11-BE06-8FEC-B716-2325D49CEA54}"/>
              </a:ext>
            </a:extLst>
          </p:cNvPr>
          <p:cNvPicPr>
            <a:picLocks noChangeAspect="1"/>
          </p:cNvPicPr>
          <p:nvPr/>
        </p:nvPicPr>
        <p:blipFill>
          <a:blip r:embed="rId4"/>
          <a:stretch>
            <a:fillRect/>
          </a:stretch>
        </p:blipFill>
        <p:spPr>
          <a:xfrm>
            <a:off x="8416471" y="3166999"/>
            <a:ext cx="2501900" cy="2552700"/>
          </a:xfrm>
          <a:prstGeom prst="rect">
            <a:avLst/>
          </a:prstGeom>
        </p:spPr>
      </p:pic>
      <p:cxnSp>
        <p:nvCxnSpPr>
          <p:cNvPr id="21" name="Straight Arrow Connector 20">
            <a:extLst>
              <a:ext uri="{FF2B5EF4-FFF2-40B4-BE49-F238E27FC236}">
                <a16:creationId xmlns:a16="http://schemas.microsoft.com/office/drawing/2014/main" id="{5E9E79F7-8608-050F-D939-94940DBCCED3}"/>
              </a:ext>
            </a:extLst>
          </p:cNvPr>
          <p:cNvCxnSpPr>
            <a:cxnSpLocks/>
          </p:cNvCxnSpPr>
          <p:nvPr/>
        </p:nvCxnSpPr>
        <p:spPr>
          <a:xfrm flipH="1" flipV="1">
            <a:off x="7724729" y="4543109"/>
            <a:ext cx="940518" cy="886720"/>
          </a:xfrm>
          <a:prstGeom prst="straightConnector1">
            <a:avLst/>
          </a:prstGeom>
          <a:ln w="34925">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406081-7C63-47C0-A3A9-385145EE15BB}"/>
              </a:ext>
            </a:extLst>
          </p:cNvPr>
          <p:cNvCxnSpPr>
            <a:cxnSpLocks/>
          </p:cNvCxnSpPr>
          <p:nvPr/>
        </p:nvCxnSpPr>
        <p:spPr>
          <a:xfrm flipV="1">
            <a:off x="8665247" y="4366853"/>
            <a:ext cx="1002174" cy="1062976"/>
          </a:xfrm>
          <a:prstGeom prst="straightConnector1">
            <a:avLst/>
          </a:prstGeom>
          <a:ln w="34925">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C19B3BF-78CC-C832-4946-C8DC56898EEF}"/>
              </a:ext>
            </a:extLst>
          </p:cNvPr>
          <p:cNvSpPr txBox="1"/>
          <p:nvPr/>
        </p:nvSpPr>
        <p:spPr>
          <a:xfrm rot="18900000">
            <a:off x="8894463" y="5034329"/>
            <a:ext cx="543739" cy="369332"/>
          </a:xfrm>
          <a:prstGeom prst="rect">
            <a:avLst/>
          </a:prstGeom>
          <a:noFill/>
        </p:spPr>
        <p:txBody>
          <a:bodyPr wrap="none" rtlCol="0">
            <a:spAutoFit/>
          </a:bodyPr>
          <a:lstStyle/>
          <a:p>
            <a:r>
              <a:rPr lang="en-US" dirty="0"/>
              <a:t>PC1</a:t>
            </a:r>
          </a:p>
        </p:txBody>
      </p:sp>
      <p:sp>
        <p:nvSpPr>
          <p:cNvPr id="31" name="TextBox 30">
            <a:extLst>
              <a:ext uri="{FF2B5EF4-FFF2-40B4-BE49-F238E27FC236}">
                <a16:creationId xmlns:a16="http://schemas.microsoft.com/office/drawing/2014/main" id="{9D7D7D96-0652-3ABF-354E-A203A5ACCA00}"/>
              </a:ext>
            </a:extLst>
          </p:cNvPr>
          <p:cNvSpPr txBox="1"/>
          <p:nvPr/>
        </p:nvSpPr>
        <p:spPr>
          <a:xfrm rot="2700000">
            <a:off x="7946170" y="5034330"/>
            <a:ext cx="543739" cy="369332"/>
          </a:xfrm>
          <a:prstGeom prst="rect">
            <a:avLst/>
          </a:prstGeom>
          <a:noFill/>
        </p:spPr>
        <p:txBody>
          <a:bodyPr wrap="none" rtlCol="0">
            <a:spAutoFit/>
          </a:bodyPr>
          <a:lstStyle/>
          <a:p>
            <a:r>
              <a:rPr lang="en-US" dirty="0"/>
              <a:t>PC2</a:t>
            </a:r>
          </a:p>
        </p:txBody>
      </p:sp>
      <p:sp>
        <p:nvSpPr>
          <p:cNvPr id="4" name="TextBox 3">
            <a:extLst>
              <a:ext uri="{FF2B5EF4-FFF2-40B4-BE49-F238E27FC236}">
                <a16:creationId xmlns:a16="http://schemas.microsoft.com/office/drawing/2014/main" id="{63F7D922-4EDB-0D44-DA85-33ACF8B6DA48}"/>
              </a:ext>
            </a:extLst>
          </p:cNvPr>
          <p:cNvSpPr txBox="1"/>
          <p:nvPr/>
        </p:nvSpPr>
        <p:spPr>
          <a:xfrm>
            <a:off x="1325217" y="1661167"/>
            <a:ext cx="3931846" cy="1200329"/>
          </a:xfrm>
          <a:prstGeom prst="rect">
            <a:avLst/>
          </a:prstGeom>
          <a:noFill/>
        </p:spPr>
        <p:txBody>
          <a:bodyPr wrap="none" rtlCol="0">
            <a:spAutoFit/>
          </a:bodyPr>
          <a:lstStyle/>
          <a:p>
            <a:pPr marL="342900" indent="-342900">
              <a:buAutoNum type="arabicPeriod"/>
            </a:pPr>
            <a:r>
              <a:rPr lang="en-US" dirty="0"/>
              <a:t>Zero-center data (subtract mean)</a:t>
            </a:r>
          </a:p>
          <a:p>
            <a:pPr marL="342900" indent="-342900">
              <a:buAutoNum type="arabicPeriod"/>
            </a:pPr>
            <a:r>
              <a:rPr lang="en-US" dirty="0"/>
              <a:t>Scale Uniformly (</a:t>
            </a:r>
            <a:r>
              <a:rPr lang="en-US" dirty="0" err="1"/>
              <a:t>ie</a:t>
            </a:r>
            <a:r>
              <a:rPr lang="en-US" dirty="0"/>
              <a:t>. Z-score by gene)</a:t>
            </a:r>
          </a:p>
          <a:p>
            <a:pPr marL="342900" indent="-342900">
              <a:buAutoNum type="arabicPeriod"/>
            </a:pPr>
            <a:r>
              <a:rPr lang="en-US" dirty="0"/>
              <a:t>Produce </a:t>
            </a:r>
            <a:r>
              <a:rPr lang="en-US" u="sng" dirty="0"/>
              <a:t>covariance matrix</a:t>
            </a:r>
          </a:p>
          <a:p>
            <a:pPr marL="342900" indent="-342900">
              <a:buAutoNum type="arabicPeriod"/>
            </a:pPr>
            <a:r>
              <a:rPr lang="en-US" dirty="0"/>
              <a:t>Eigen decomposition</a:t>
            </a:r>
          </a:p>
        </p:txBody>
      </p:sp>
      <p:sp>
        <p:nvSpPr>
          <p:cNvPr id="5" name="TextBox 4">
            <a:extLst>
              <a:ext uri="{FF2B5EF4-FFF2-40B4-BE49-F238E27FC236}">
                <a16:creationId xmlns:a16="http://schemas.microsoft.com/office/drawing/2014/main" id="{BA502077-B5FA-BFE0-085E-E3F7147F8B75}"/>
              </a:ext>
            </a:extLst>
          </p:cNvPr>
          <p:cNvSpPr txBox="1"/>
          <p:nvPr/>
        </p:nvSpPr>
        <p:spPr>
          <a:xfrm>
            <a:off x="4594234" y="2351241"/>
            <a:ext cx="2946128" cy="369332"/>
          </a:xfrm>
          <a:prstGeom prst="rect">
            <a:avLst/>
          </a:prstGeom>
          <a:noFill/>
        </p:spPr>
        <p:txBody>
          <a:bodyPr wrap="none" rtlCol="0">
            <a:spAutoFit/>
          </a:bodyPr>
          <a:lstStyle/>
          <a:p>
            <a:r>
              <a:rPr lang="en-US" dirty="0"/>
              <a:t>Singular value decomposition</a:t>
            </a:r>
          </a:p>
        </p:txBody>
      </p:sp>
      <p:sp>
        <p:nvSpPr>
          <p:cNvPr id="6" name="Left Brace 5">
            <a:extLst>
              <a:ext uri="{FF2B5EF4-FFF2-40B4-BE49-F238E27FC236}">
                <a16:creationId xmlns:a16="http://schemas.microsoft.com/office/drawing/2014/main" id="{28032F4C-78C0-48D6-A55D-009DC90DDFB5}"/>
              </a:ext>
            </a:extLst>
          </p:cNvPr>
          <p:cNvSpPr/>
          <p:nvPr/>
        </p:nvSpPr>
        <p:spPr>
          <a:xfrm flipH="1">
            <a:off x="4351498" y="2331749"/>
            <a:ext cx="212035" cy="404131"/>
          </a:xfrm>
          <a:prstGeom prst="lef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45E4DEF-EE9F-CB09-9BDC-560047F4E2FF}"/>
              </a:ext>
            </a:extLst>
          </p:cNvPr>
          <p:cNvSpPr txBox="1"/>
          <p:nvPr/>
        </p:nvSpPr>
        <p:spPr>
          <a:xfrm>
            <a:off x="7985188" y="1132325"/>
            <a:ext cx="403453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Identifies linear combinations of genes that explain the most variation in the data</a:t>
            </a:r>
          </a:p>
          <a:p>
            <a:pPr marL="285750" indent="-285750">
              <a:buFont typeface="Arial" panose="020B0604020202020204" pitchFamily="34" charset="0"/>
              <a:buChar char="•"/>
            </a:pPr>
            <a:r>
              <a:rPr lang="en-US" dirty="0"/>
              <a:t>PCs ~ analogous to </a:t>
            </a:r>
            <a:r>
              <a:rPr lang="en-US" dirty="0">
                <a:solidFill>
                  <a:schemeClr val="accent6"/>
                </a:solidFill>
              </a:rPr>
              <a:t>gene expression programs</a:t>
            </a:r>
            <a:endParaRPr lang="en-US" dirty="0"/>
          </a:p>
          <a:p>
            <a:pPr marL="285750" indent="-285750">
              <a:buFont typeface="Arial" panose="020B0604020202020204" pitchFamily="34" charset="0"/>
              <a:buChar char="•"/>
            </a:pPr>
            <a:r>
              <a:rPr lang="en-US" dirty="0"/>
              <a:t>PCs are </a:t>
            </a:r>
            <a:r>
              <a:rPr lang="en-US" i="1" dirty="0"/>
              <a:t>orthogonal </a:t>
            </a:r>
            <a:r>
              <a:rPr lang="en-US" dirty="0">
                <a:solidFill>
                  <a:srgbClr val="FF0000"/>
                </a:solidFill>
              </a:rPr>
              <a:t>(gene expression programs might not be)</a:t>
            </a:r>
          </a:p>
        </p:txBody>
      </p:sp>
    </p:spTree>
    <p:extLst>
      <p:ext uri="{BB962C8B-B14F-4D97-AF65-F5344CB8AC3E}">
        <p14:creationId xmlns:p14="http://schemas.microsoft.com/office/powerpoint/2010/main" val="1887124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6C0A-9043-C736-ED08-EF035F539A8A}"/>
              </a:ext>
            </a:extLst>
          </p:cNvPr>
          <p:cNvSpPr>
            <a:spLocks noGrp="1"/>
          </p:cNvSpPr>
          <p:nvPr>
            <p:ph type="title"/>
          </p:nvPr>
        </p:nvSpPr>
        <p:spPr/>
        <p:txBody>
          <a:bodyPr/>
          <a:lstStyle/>
          <a:p>
            <a:r>
              <a:rPr lang="en-US" dirty="0"/>
              <a:t>Library Indexing</a:t>
            </a:r>
          </a:p>
        </p:txBody>
      </p:sp>
      <p:sp>
        <p:nvSpPr>
          <p:cNvPr id="6" name="TextBox 5">
            <a:extLst>
              <a:ext uri="{FF2B5EF4-FFF2-40B4-BE49-F238E27FC236}">
                <a16:creationId xmlns:a16="http://schemas.microsoft.com/office/drawing/2014/main" id="{A606ECC6-A9FA-BC3B-7C24-C43B46B7E628}"/>
              </a:ext>
            </a:extLst>
          </p:cNvPr>
          <p:cNvSpPr txBox="1"/>
          <p:nvPr/>
        </p:nvSpPr>
        <p:spPr>
          <a:xfrm>
            <a:off x="742255" y="1506022"/>
            <a:ext cx="1986441" cy="461665"/>
          </a:xfrm>
          <a:prstGeom prst="rect">
            <a:avLst/>
          </a:prstGeom>
          <a:noFill/>
        </p:spPr>
        <p:txBody>
          <a:bodyPr wrap="none" rtlCol="0">
            <a:spAutoFit/>
          </a:bodyPr>
          <a:lstStyle/>
          <a:p>
            <a:r>
              <a:rPr lang="en-US" sz="2400" dirty="0"/>
              <a:t>Single Indexed</a:t>
            </a:r>
          </a:p>
        </p:txBody>
      </p:sp>
      <p:grpSp>
        <p:nvGrpSpPr>
          <p:cNvPr id="15" name="Group 14">
            <a:extLst>
              <a:ext uri="{FF2B5EF4-FFF2-40B4-BE49-F238E27FC236}">
                <a16:creationId xmlns:a16="http://schemas.microsoft.com/office/drawing/2014/main" id="{0B3F1FD0-F306-409D-F0C7-31545A5329B6}"/>
              </a:ext>
            </a:extLst>
          </p:cNvPr>
          <p:cNvGrpSpPr/>
          <p:nvPr/>
        </p:nvGrpSpPr>
        <p:grpSpPr>
          <a:xfrm>
            <a:off x="2960766" y="1506022"/>
            <a:ext cx="3051892" cy="954107"/>
            <a:chOff x="3463313" y="1277535"/>
            <a:chExt cx="3051892" cy="954107"/>
          </a:xfrm>
        </p:grpSpPr>
        <p:sp>
          <p:nvSpPr>
            <p:cNvPr id="9" name="TextBox 8">
              <a:extLst>
                <a:ext uri="{FF2B5EF4-FFF2-40B4-BE49-F238E27FC236}">
                  <a16:creationId xmlns:a16="http://schemas.microsoft.com/office/drawing/2014/main" id="{9B6A7100-3260-D057-AFDC-4252EB737B33}"/>
                </a:ext>
              </a:extLst>
            </p:cNvPr>
            <p:cNvSpPr txBox="1"/>
            <p:nvPr/>
          </p:nvSpPr>
          <p:spPr>
            <a:xfrm>
              <a:off x="3463313" y="1552188"/>
              <a:ext cx="1291771" cy="646331"/>
            </a:xfrm>
            <a:prstGeom prst="rect">
              <a:avLst/>
            </a:prstGeom>
            <a:noFill/>
          </p:spPr>
          <p:txBody>
            <a:bodyPr wrap="square">
              <a:spAutoFit/>
            </a:bodyPr>
            <a:lstStyle/>
            <a:p>
              <a:r>
                <a:rPr lang="en-US" dirty="0">
                  <a:latin typeface="Menlo" panose="020B0609030804020204" pitchFamily="49" charset="0"/>
                  <a:ea typeface="Menlo" panose="020B0609030804020204" pitchFamily="49" charset="0"/>
                  <a:cs typeface="Menlo" panose="020B0609030804020204" pitchFamily="49" charset="0"/>
                </a:rPr>
                <a:t>SI-GA-A1	</a:t>
              </a:r>
            </a:p>
          </p:txBody>
        </p:sp>
        <p:sp>
          <p:nvSpPr>
            <p:cNvPr id="11" name="TextBox 10">
              <a:extLst>
                <a:ext uri="{FF2B5EF4-FFF2-40B4-BE49-F238E27FC236}">
                  <a16:creationId xmlns:a16="http://schemas.microsoft.com/office/drawing/2014/main" id="{637AFC8F-D303-8EDC-73A0-799AA2E38EB0}"/>
                </a:ext>
              </a:extLst>
            </p:cNvPr>
            <p:cNvSpPr txBox="1"/>
            <p:nvPr/>
          </p:nvSpPr>
          <p:spPr>
            <a:xfrm>
              <a:off x="5223434" y="1277535"/>
              <a:ext cx="1291771" cy="954107"/>
            </a:xfrm>
            <a:prstGeom prst="rect">
              <a:avLst/>
            </a:prstGeom>
            <a:noFill/>
          </p:spPr>
          <p:txBody>
            <a:bodyPr wrap="square">
              <a:spAutoFit/>
            </a:bodyPr>
            <a:lstStyle/>
            <a:p>
              <a:r>
                <a:rPr lang="en-US" sz="1400" dirty="0">
                  <a:latin typeface="Menlo" panose="020B0609030804020204" pitchFamily="49" charset="0"/>
                  <a:ea typeface="Menlo" panose="020B0609030804020204" pitchFamily="49" charset="0"/>
                  <a:cs typeface="Menlo" panose="020B0609030804020204" pitchFamily="49" charset="0"/>
                </a:rPr>
                <a:t>GGTTTACT</a:t>
              </a:r>
            </a:p>
            <a:p>
              <a:r>
                <a:rPr lang="en-US" sz="1400" dirty="0">
                  <a:latin typeface="Menlo" panose="020B0609030804020204" pitchFamily="49" charset="0"/>
                  <a:ea typeface="Menlo" panose="020B0609030804020204" pitchFamily="49" charset="0"/>
                  <a:cs typeface="Menlo" panose="020B0609030804020204" pitchFamily="49" charset="0"/>
                </a:rPr>
                <a:t>CTAAACGG</a:t>
              </a:r>
            </a:p>
            <a:p>
              <a:r>
                <a:rPr lang="en-US" sz="1400" dirty="0">
                  <a:latin typeface="Menlo" panose="020B0609030804020204" pitchFamily="49" charset="0"/>
                  <a:ea typeface="Menlo" panose="020B0609030804020204" pitchFamily="49" charset="0"/>
                  <a:cs typeface="Menlo" panose="020B0609030804020204" pitchFamily="49" charset="0"/>
                </a:rPr>
                <a:t>TCGGCGTC</a:t>
              </a:r>
            </a:p>
            <a:p>
              <a:r>
                <a:rPr lang="en-US" sz="1400" dirty="0">
                  <a:latin typeface="Menlo" panose="020B0609030804020204" pitchFamily="49" charset="0"/>
                  <a:ea typeface="Menlo" panose="020B0609030804020204" pitchFamily="49" charset="0"/>
                  <a:cs typeface="Menlo" panose="020B0609030804020204" pitchFamily="49" charset="0"/>
                </a:rPr>
                <a:t>AACCGTAA</a:t>
              </a:r>
            </a:p>
          </p:txBody>
        </p:sp>
      </p:grpSp>
      <p:grpSp>
        <p:nvGrpSpPr>
          <p:cNvPr id="14" name="Group 13">
            <a:extLst>
              <a:ext uri="{FF2B5EF4-FFF2-40B4-BE49-F238E27FC236}">
                <a16:creationId xmlns:a16="http://schemas.microsoft.com/office/drawing/2014/main" id="{18CE9402-3179-5989-E8BC-CA92F802B334}"/>
              </a:ext>
            </a:extLst>
          </p:cNvPr>
          <p:cNvGrpSpPr/>
          <p:nvPr/>
        </p:nvGrpSpPr>
        <p:grpSpPr>
          <a:xfrm>
            <a:off x="2955322" y="2489157"/>
            <a:ext cx="3057336" cy="954107"/>
            <a:chOff x="3457869" y="2691558"/>
            <a:chExt cx="3057336" cy="954107"/>
          </a:xfrm>
        </p:grpSpPr>
        <p:sp>
          <p:nvSpPr>
            <p:cNvPr id="12" name="TextBox 11">
              <a:extLst>
                <a:ext uri="{FF2B5EF4-FFF2-40B4-BE49-F238E27FC236}">
                  <a16:creationId xmlns:a16="http://schemas.microsoft.com/office/drawing/2014/main" id="{4AC6801B-F9AA-9748-B2EE-BA482A72792C}"/>
                </a:ext>
              </a:extLst>
            </p:cNvPr>
            <p:cNvSpPr txBox="1"/>
            <p:nvPr/>
          </p:nvSpPr>
          <p:spPr>
            <a:xfrm>
              <a:off x="5223434" y="2691558"/>
              <a:ext cx="1291771" cy="954107"/>
            </a:xfrm>
            <a:prstGeom prst="rect">
              <a:avLst/>
            </a:prstGeom>
            <a:noFill/>
          </p:spPr>
          <p:txBody>
            <a:bodyPr wrap="square">
              <a:spAutoFit/>
            </a:bodyPr>
            <a:lstStyle/>
            <a:p>
              <a:r>
                <a:rPr lang="en-US" sz="1400" dirty="0">
                  <a:latin typeface="Menlo" panose="020B0609030804020204" pitchFamily="49" charset="0"/>
                  <a:ea typeface="Menlo" panose="020B0609030804020204" pitchFamily="49" charset="0"/>
                  <a:cs typeface="Menlo" panose="020B0609030804020204" pitchFamily="49" charset="0"/>
                </a:rPr>
                <a:t>TTTCATGA</a:t>
              </a:r>
            </a:p>
            <a:p>
              <a:r>
                <a:rPr lang="en-US" sz="1400" dirty="0">
                  <a:latin typeface="Menlo" panose="020B0609030804020204" pitchFamily="49" charset="0"/>
                  <a:ea typeface="Menlo" panose="020B0609030804020204" pitchFamily="49" charset="0"/>
                  <a:cs typeface="Menlo" panose="020B0609030804020204" pitchFamily="49" charset="0"/>
                </a:rPr>
                <a:t>ACGTCCCT</a:t>
              </a:r>
            </a:p>
            <a:p>
              <a:r>
                <a:rPr lang="en-US" sz="1400" dirty="0">
                  <a:latin typeface="Menlo" panose="020B0609030804020204" pitchFamily="49" charset="0"/>
                  <a:ea typeface="Menlo" panose="020B0609030804020204" pitchFamily="49" charset="0"/>
                  <a:cs typeface="Menlo" panose="020B0609030804020204" pitchFamily="49" charset="0"/>
                </a:rPr>
                <a:t>CGCATGTG</a:t>
              </a:r>
            </a:p>
            <a:p>
              <a:r>
                <a:rPr lang="en-US" sz="1400" dirty="0">
                  <a:latin typeface="Menlo" panose="020B0609030804020204" pitchFamily="49" charset="0"/>
                  <a:ea typeface="Menlo" panose="020B0609030804020204" pitchFamily="49" charset="0"/>
                  <a:cs typeface="Menlo" panose="020B0609030804020204" pitchFamily="49" charset="0"/>
                </a:rPr>
                <a:t>GAAGGAAC</a:t>
              </a:r>
            </a:p>
          </p:txBody>
        </p:sp>
        <p:sp>
          <p:nvSpPr>
            <p:cNvPr id="13" name="TextBox 12">
              <a:extLst>
                <a:ext uri="{FF2B5EF4-FFF2-40B4-BE49-F238E27FC236}">
                  <a16:creationId xmlns:a16="http://schemas.microsoft.com/office/drawing/2014/main" id="{BF5700DA-7CFD-CD56-4913-98F0D9DDFAA1}"/>
                </a:ext>
              </a:extLst>
            </p:cNvPr>
            <p:cNvSpPr txBox="1"/>
            <p:nvPr/>
          </p:nvSpPr>
          <p:spPr>
            <a:xfrm>
              <a:off x="3457869" y="2970306"/>
              <a:ext cx="1542143" cy="646331"/>
            </a:xfrm>
            <a:prstGeom prst="rect">
              <a:avLst/>
            </a:prstGeom>
            <a:noFill/>
          </p:spPr>
          <p:txBody>
            <a:bodyPr wrap="square">
              <a:spAutoFit/>
            </a:bodyPr>
            <a:lstStyle/>
            <a:p>
              <a:r>
                <a:rPr lang="en-US" dirty="0">
                  <a:latin typeface="Menlo" panose="020B0609030804020204" pitchFamily="49" charset="0"/>
                  <a:ea typeface="Menlo" panose="020B0609030804020204" pitchFamily="49" charset="0"/>
                  <a:cs typeface="Menlo" panose="020B0609030804020204" pitchFamily="49" charset="0"/>
                </a:rPr>
                <a:t>SI-GA-A2	</a:t>
              </a:r>
            </a:p>
          </p:txBody>
        </p:sp>
      </p:grpSp>
      <p:sp>
        <p:nvSpPr>
          <p:cNvPr id="16" name="Rounded Rectangle 15">
            <a:extLst>
              <a:ext uri="{FF2B5EF4-FFF2-40B4-BE49-F238E27FC236}">
                <a16:creationId xmlns:a16="http://schemas.microsoft.com/office/drawing/2014/main" id="{EC3277C2-312C-1B10-07D0-2870F619381A}"/>
              </a:ext>
            </a:extLst>
          </p:cNvPr>
          <p:cNvSpPr/>
          <p:nvPr/>
        </p:nvSpPr>
        <p:spPr>
          <a:xfrm>
            <a:off x="2955321" y="1506022"/>
            <a:ext cx="2945327" cy="920984"/>
          </a:xfrm>
          <a:prstGeom prst="round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B605524B-EC9B-8200-EFDB-756343820567}"/>
              </a:ext>
            </a:extLst>
          </p:cNvPr>
          <p:cNvSpPr/>
          <p:nvPr/>
        </p:nvSpPr>
        <p:spPr>
          <a:xfrm>
            <a:off x="2955321" y="2503629"/>
            <a:ext cx="2945327" cy="920984"/>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A5D603C-9B26-4F0A-C328-DCF5C4A6B459}"/>
              </a:ext>
            </a:extLst>
          </p:cNvPr>
          <p:cNvPicPr>
            <a:picLocks noChangeAspect="1"/>
          </p:cNvPicPr>
          <p:nvPr/>
        </p:nvPicPr>
        <p:blipFill>
          <a:blip r:embed="rId2"/>
          <a:stretch>
            <a:fillRect/>
          </a:stretch>
        </p:blipFill>
        <p:spPr>
          <a:xfrm>
            <a:off x="826768" y="2028665"/>
            <a:ext cx="2003140" cy="920984"/>
          </a:xfrm>
          <a:prstGeom prst="rect">
            <a:avLst/>
          </a:prstGeom>
        </p:spPr>
      </p:pic>
      <p:sp>
        <p:nvSpPr>
          <p:cNvPr id="19" name="TextBox 18">
            <a:extLst>
              <a:ext uri="{FF2B5EF4-FFF2-40B4-BE49-F238E27FC236}">
                <a16:creationId xmlns:a16="http://schemas.microsoft.com/office/drawing/2014/main" id="{90FA78B0-A9A7-33BD-B916-4DB1F6AFA6A8}"/>
              </a:ext>
            </a:extLst>
          </p:cNvPr>
          <p:cNvSpPr txBox="1"/>
          <p:nvPr/>
        </p:nvSpPr>
        <p:spPr>
          <a:xfrm>
            <a:off x="6096000" y="1659909"/>
            <a:ext cx="518599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8bp</a:t>
            </a:r>
          </a:p>
          <a:p>
            <a:pPr marL="285750" indent="-285750">
              <a:buFont typeface="Arial" panose="020B0604020202020204" pitchFamily="34" charset="0"/>
              <a:buChar char="•"/>
            </a:pPr>
            <a:r>
              <a:rPr lang="en-US" dirty="0"/>
              <a:t>Mix of 4 balanced barcode sequences</a:t>
            </a:r>
          </a:p>
          <a:p>
            <a:pPr marL="285750" indent="-285750">
              <a:buFont typeface="Arial" panose="020B0604020202020204" pitchFamily="34" charset="0"/>
              <a:buChar char="•"/>
            </a:pPr>
            <a:r>
              <a:rPr lang="en-US" dirty="0"/>
              <a:t>Don’t have to worry about how to pool multiple libraries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rgbClr val="FF0000"/>
                </a:solidFill>
              </a:rPr>
              <a:t>Susceptible to INDEX HOPPING</a:t>
            </a:r>
          </a:p>
        </p:txBody>
      </p:sp>
      <p:sp>
        <p:nvSpPr>
          <p:cNvPr id="20" name="TextBox 19">
            <a:extLst>
              <a:ext uri="{FF2B5EF4-FFF2-40B4-BE49-F238E27FC236}">
                <a16:creationId xmlns:a16="http://schemas.microsoft.com/office/drawing/2014/main" id="{119DAABD-1D22-A7B0-5E46-3E60E989AE48}"/>
              </a:ext>
            </a:extLst>
          </p:cNvPr>
          <p:cNvSpPr txBox="1"/>
          <p:nvPr/>
        </p:nvSpPr>
        <p:spPr>
          <a:xfrm>
            <a:off x="826768" y="4397874"/>
            <a:ext cx="1813317" cy="461665"/>
          </a:xfrm>
          <a:prstGeom prst="rect">
            <a:avLst/>
          </a:prstGeom>
          <a:noFill/>
        </p:spPr>
        <p:txBody>
          <a:bodyPr wrap="none" rtlCol="0">
            <a:spAutoFit/>
          </a:bodyPr>
          <a:lstStyle/>
          <a:p>
            <a:r>
              <a:rPr lang="en-US" sz="2400" dirty="0"/>
              <a:t>Dual Indexed</a:t>
            </a:r>
          </a:p>
        </p:txBody>
      </p:sp>
      <p:grpSp>
        <p:nvGrpSpPr>
          <p:cNvPr id="21" name="Group 20">
            <a:extLst>
              <a:ext uri="{FF2B5EF4-FFF2-40B4-BE49-F238E27FC236}">
                <a16:creationId xmlns:a16="http://schemas.microsoft.com/office/drawing/2014/main" id="{658FF613-5262-677C-2800-098CCD1CCAE8}"/>
              </a:ext>
            </a:extLst>
          </p:cNvPr>
          <p:cNvGrpSpPr/>
          <p:nvPr/>
        </p:nvGrpSpPr>
        <p:grpSpPr>
          <a:xfrm>
            <a:off x="3045279" y="4505594"/>
            <a:ext cx="2939883" cy="798471"/>
            <a:chOff x="3463313" y="1385255"/>
            <a:chExt cx="2939883" cy="798471"/>
          </a:xfrm>
        </p:grpSpPr>
        <p:sp>
          <p:nvSpPr>
            <p:cNvPr id="22" name="TextBox 21">
              <a:extLst>
                <a:ext uri="{FF2B5EF4-FFF2-40B4-BE49-F238E27FC236}">
                  <a16:creationId xmlns:a16="http://schemas.microsoft.com/office/drawing/2014/main" id="{0CDC3550-E5F5-C59F-3460-E152A7F91735}"/>
                </a:ext>
              </a:extLst>
            </p:cNvPr>
            <p:cNvSpPr txBox="1"/>
            <p:nvPr/>
          </p:nvSpPr>
          <p:spPr>
            <a:xfrm>
              <a:off x="3463313" y="1537395"/>
              <a:ext cx="1291771" cy="646331"/>
            </a:xfrm>
            <a:prstGeom prst="rect">
              <a:avLst/>
            </a:prstGeom>
            <a:noFill/>
          </p:spPr>
          <p:txBody>
            <a:bodyPr wrap="square">
              <a:spAutoFit/>
            </a:bodyPr>
            <a:lstStyle/>
            <a:p>
              <a:r>
                <a:rPr lang="en-US" dirty="0">
                  <a:latin typeface="Menlo" panose="020B0609030804020204" pitchFamily="49" charset="0"/>
                  <a:ea typeface="Menlo" panose="020B0609030804020204" pitchFamily="49" charset="0"/>
                  <a:cs typeface="Menlo" panose="020B0609030804020204" pitchFamily="49" charset="0"/>
                </a:rPr>
                <a:t>SI-TT-A1	</a:t>
              </a:r>
            </a:p>
          </p:txBody>
        </p:sp>
        <p:sp>
          <p:nvSpPr>
            <p:cNvPr id="23" name="TextBox 22">
              <a:extLst>
                <a:ext uri="{FF2B5EF4-FFF2-40B4-BE49-F238E27FC236}">
                  <a16:creationId xmlns:a16="http://schemas.microsoft.com/office/drawing/2014/main" id="{5E1EBC1B-7C06-B536-0208-0A9BDC29753A}"/>
                </a:ext>
              </a:extLst>
            </p:cNvPr>
            <p:cNvSpPr txBox="1"/>
            <p:nvPr/>
          </p:nvSpPr>
          <p:spPr>
            <a:xfrm>
              <a:off x="4663232" y="1385255"/>
              <a:ext cx="1739964" cy="738664"/>
            </a:xfrm>
            <a:prstGeom prst="rect">
              <a:avLst/>
            </a:prstGeom>
            <a:noFill/>
          </p:spPr>
          <p:txBody>
            <a:bodyPr wrap="square">
              <a:spAutoFit/>
            </a:bodyPr>
            <a:lstStyle/>
            <a:p>
              <a:r>
                <a:rPr lang="en-US" sz="1400" dirty="0">
                  <a:latin typeface="Menlo" panose="020B0609030804020204" pitchFamily="49" charset="0"/>
                  <a:ea typeface="Menlo" panose="020B0609030804020204" pitchFamily="49" charset="0"/>
                  <a:cs typeface="Menlo" panose="020B0609030804020204" pitchFamily="49" charset="0"/>
                </a:rPr>
                <a:t>i7: GTAACATGCG</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i5: AGTGTTACCT</a:t>
              </a:r>
            </a:p>
          </p:txBody>
        </p:sp>
      </p:grpSp>
      <p:grpSp>
        <p:nvGrpSpPr>
          <p:cNvPr id="24" name="Group 23">
            <a:extLst>
              <a:ext uri="{FF2B5EF4-FFF2-40B4-BE49-F238E27FC236}">
                <a16:creationId xmlns:a16="http://schemas.microsoft.com/office/drawing/2014/main" id="{42DC5C39-ED15-28EF-9EAC-8ACA249246C7}"/>
              </a:ext>
            </a:extLst>
          </p:cNvPr>
          <p:cNvGrpSpPr/>
          <p:nvPr/>
        </p:nvGrpSpPr>
        <p:grpSpPr>
          <a:xfrm>
            <a:off x="3039835" y="5504118"/>
            <a:ext cx="3056164" cy="801970"/>
            <a:chOff x="3457869" y="2814667"/>
            <a:chExt cx="3056164" cy="801970"/>
          </a:xfrm>
        </p:grpSpPr>
        <p:sp>
          <p:nvSpPr>
            <p:cNvPr id="25" name="TextBox 24">
              <a:extLst>
                <a:ext uri="{FF2B5EF4-FFF2-40B4-BE49-F238E27FC236}">
                  <a16:creationId xmlns:a16="http://schemas.microsoft.com/office/drawing/2014/main" id="{8799868E-4164-6762-96DB-B6CA6D3EAE33}"/>
                </a:ext>
              </a:extLst>
            </p:cNvPr>
            <p:cNvSpPr txBox="1"/>
            <p:nvPr/>
          </p:nvSpPr>
          <p:spPr>
            <a:xfrm>
              <a:off x="4670572" y="2814667"/>
              <a:ext cx="1843461" cy="738664"/>
            </a:xfrm>
            <a:prstGeom prst="rect">
              <a:avLst/>
            </a:prstGeom>
            <a:noFill/>
          </p:spPr>
          <p:txBody>
            <a:bodyPr wrap="square">
              <a:spAutoFit/>
            </a:bodyPr>
            <a:lstStyle/>
            <a:p>
              <a:r>
                <a:rPr lang="en-US" sz="1400" dirty="0">
                  <a:latin typeface="Menlo" panose="020B0609030804020204" pitchFamily="49" charset="0"/>
                  <a:ea typeface="Menlo" panose="020B0609030804020204" pitchFamily="49" charset="0"/>
                  <a:cs typeface="Menlo" panose="020B0609030804020204" pitchFamily="49" charset="0"/>
                </a:rPr>
                <a:t>i7: GTGGATCAAA</a:t>
              </a:r>
            </a:p>
            <a:p>
              <a:endParaRPr lang="en-US" sz="1400" dirty="0">
                <a:latin typeface="Menlo" panose="020B0609030804020204" pitchFamily="49" charset="0"/>
                <a:ea typeface="Menlo" panose="020B0609030804020204" pitchFamily="49" charset="0"/>
                <a:cs typeface="Menlo" panose="020B0609030804020204" pitchFamily="49" charset="0"/>
              </a:endParaRPr>
            </a:p>
            <a:p>
              <a:r>
                <a:rPr lang="en-US" sz="1400" dirty="0">
                  <a:latin typeface="Menlo" panose="020B0609030804020204" pitchFamily="49" charset="0"/>
                  <a:ea typeface="Menlo" panose="020B0609030804020204" pitchFamily="49" charset="0"/>
                  <a:cs typeface="Menlo" panose="020B0609030804020204" pitchFamily="49" charset="0"/>
                </a:rPr>
                <a:t>i5: GCCAACCCTG</a:t>
              </a:r>
            </a:p>
          </p:txBody>
        </p:sp>
        <p:sp>
          <p:nvSpPr>
            <p:cNvPr id="26" name="TextBox 25">
              <a:extLst>
                <a:ext uri="{FF2B5EF4-FFF2-40B4-BE49-F238E27FC236}">
                  <a16:creationId xmlns:a16="http://schemas.microsoft.com/office/drawing/2014/main" id="{F5C37A01-1445-3C0B-8D3C-C1BBF22A3340}"/>
                </a:ext>
              </a:extLst>
            </p:cNvPr>
            <p:cNvSpPr txBox="1"/>
            <p:nvPr/>
          </p:nvSpPr>
          <p:spPr>
            <a:xfrm>
              <a:off x="3457869" y="2970306"/>
              <a:ext cx="1739964" cy="646331"/>
            </a:xfrm>
            <a:prstGeom prst="rect">
              <a:avLst/>
            </a:prstGeom>
            <a:noFill/>
          </p:spPr>
          <p:txBody>
            <a:bodyPr wrap="square">
              <a:spAutoFit/>
            </a:bodyPr>
            <a:lstStyle/>
            <a:p>
              <a:r>
                <a:rPr lang="en-US" dirty="0">
                  <a:latin typeface="Menlo" panose="020B0609030804020204" pitchFamily="49" charset="0"/>
                  <a:ea typeface="Menlo" panose="020B0609030804020204" pitchFamily="49" charset="0"/>
                  <a:cs typeface="Menlo" panose="020B0609030804020204" pitchFamily="49" charset="0"/>
                </a:rPr>
                <a:t>SI-TT-A2	</a:t>
              </a:r>
            </a:p>
          </p:txBody>
        </p:sp>
      </p:grpSp>
      <p:sp>
        <p:nvSpPr>
          <p:cNvPr id="27" name="Rounded Rectangle 26">
            <a:extLst>
              <a:ext uri="{FF2B5EF4-FFF2-40B4-BE49-F238E27FC236}">
                <a16:creationId xmlns:a16="http://schemas.microsoft.com/office/drawing/2014/main" id="{6BC809EC-F47F-FF30-75EC-B5E56AD15CD5}"/>
              </a:ext>
            </a:extLst>
          </p:cNvPr>
          <p:cNvSpPr/>
          <p:nvPr/>
        </p:nvSpPr>
        <p:spPr>
          <a:xfrm>
            <a:off x="3039834" y="4397874"/>
            <a:ext cx="2945327" cy="920984"/>
          </a:xfrm>
          <a:prstGeom prst="round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3390EA6B-E163-EFF3-5878-2B7C5B950F3F}"/>
              </a:ext>
            </a:extLst>
          </p:cNvPr>
          <p:cNvSpPr/>
          <p:nvPr/>
        </p:nvSpPr>
        <p:spPr>
          <a:xfrm>
            <a:off x="3039834" y="5395481"/>
            <a:ext cx="2945327" cy="920984"/>
          </a:xfrm>
          <a:prstGeom prst="roundRect">
            <a:avLst/>
          </a:prstGeom>
          <a:no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149749B8-223C-D085-465F-7F5F44A46EE0}"/>
              </a:ext>
            </a:extLst>
          </p:cNvPr>
          <p:cNvPicPr>
            <a:picLocks noChangeAspect="1"/>
          </p:cNvPicPr>
          <p:nvPr/>
        </p:nvPicPr>
        <p:blipFill>
          <a:blip r:embed="rId2"/>
          <a:stretch>
            <a:fillRect/>
          </a:stretch>
        </p:blipFill>
        <p:spPr>
          <a:xfrm>
            <a:off x="1413178" y="5659757"/>
            <a:ext cx="1542143" cy="709031"/>
          </a:xfrm>
          <a:prstGeom prst="rect">
            <a:avLst/>
          </a:prstGeom>
        </p:spPr>
      </p:pic>
      <p:sp>
        <p:nvSpPr>
          <p:cNvPr id="30" name="TextBox 29">
            <a:extLst>
              <a:ext uri="{FF2B5EF4-FFF2-40B4-BE49-F238E27FC236}">
                <a16:creationId xmlns:a16="http://schemas.microsoft.com/office/drawing/2014/main" id="{1BD47946-FDFE-6F3E-53D9-BCF5039270C2}"/>
              </a:ext>
            </a:extLst>
          </p:cNvPr>
          <p:cNvSpPr txBox="1"/>
          <p:nvPr/>
        </p:nvSpPr>
        <p:spPr>
          <a:xfrm>
            <a:off x="6180512" y="4551761"/>
            <a:ext cx="3500317" cy="923330"/>
          </a:xfrm>
          <a:prstGeom prst="rect">
            <a:avLst/>
          </a:prstGeom>
          <a:noFill/>
        </p:spPr>
        <p:txBody>
          <a:bodyPr wrap="none" rtlCol="0">
            <a:spAutoFit/>
          </a:bodyPr>
          <a:lstStyle/>
          <a:p>
            <a:pPr marL="285750" indent="-285750">
              <a:buFont typeface="Arial" panose="020B0604020202020204" pitchFamily="34" charset="0"/>
              <a:buChar char="•"/>
            </a:pPr>
            <a:r>
              <a:rPr lang="en-US" dirty="0"/>
              <a:t>10bp each (20 cycles total)</a:t>
            </a:r>
          </a:p>
          <a:p>
            <a:pPr marL="285750" indent="-285750">
              <a:buFont typeface="Arial" panose="020B0604020202020204" pitchFamily="34" charset="0"/>
              <a:buChar char="•"/>
            </a:pPr>
            <a:r>
              <a:rPr lang="en-US" dirty="0"/>
              <a:t>Fixes index  hopping</a:t>
            </a:r>
          </a:p>
          <a:p>
            <a:pPr marL="285750" indent="-285750">
              <a:buFont typeface="Arial" panose="020B0604020202020204" pitchFamily="34" charset="0"/>
              <a:buChar char="•"/>
            </a:pPr>
            <a:r>
              <a:rPr lang="en-US" dirty="0"/>
              <a:t>Pooling with low-plex libraries??</a:t>
            </a:r>
          </a:p>
        </p:txBody>
      </p:sp>
      <p:pic>
        <p:nvPicPr>
          <p:cNvPr id="34" name="Picture 33">
            <a:extLst>
              <a:ext uri="{FF2B5EF4-FFF2-40B4-BE49-F238E27FC236}">
                <a16:creationId xmlns:a16="http://schemas.microsoft.com/office/drawing/2014/main" id="{AA9EF1F6-AF0E-D01F-E616-BEA2CE4CFA38}"/>
              </a:ext>
            </a:extLst>
          </p:cNvPr>
          <p:cNvPicPr>
            <a:picLocks noChangeAspect="1"/>
          </p:cNvPicPr>
          <p:nvPr/>
        </p:nvPicPr>
        <p:blipFill>
          <a:blip r:embed="rId3"/>
          <a:stretch>
            <a:fillRect/>
          </a:stretch>
        </p:blipFill>
        <p:spPr>
          <a:xfrm>
            <a:off x="517262" y="4845691"/>
            <a:ext cx="1457020" cy="678203"/>
          </a:xfrm>
          <a:prstGeom prst="rect">
            <a:avLst/>
          </a:prstGeom>
        </p:spPr>
      </p:pic>
      <p:sp>
        <p:nvSpPr>
          <p:cNvPr id="35" name="TextBox 34">
            <a:extLst>
              <a:ext uri="{FF2B5EF4-FFF2-40B4-BE49-F238E27FC236}">
                <a16:creationId xmlns:a16="http://schemas.microsoft.com/office/drawing/2014/main" id="{C8DE98BF-D14A-0FE5-7A73-C456DDBA1AE1}"/>
              </a:ext>
            </a:extLst>
          </p:cNvPr>
          <p:cNvSpPr txBox="1"/>
          <p:nvPr/>
        </p:nvSpPr>
        <p:spPr>
          <a:xfrm>
            <a:off x="4259501" y="1815150"/>
            <a:ext cx="399468" cy="307777"/>
          </a:xfrm>
          <a:prstGeom prst="rect">
            <a:avLst/>
          </a:prstGeom>
          <a:noFill/>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i7</a:t>
            </a:r>
          </a:p>
        </p:txBody>
      </p:sp>
      <p:sp>
        <p:nvSpPr>
          <p:cNvPr id="36" name="TextBox 35">
            <a:extLst>
              <a:ext uri="{FF2B5EF4-FFF2-40B4-BE49-F238E27FC236}">
                <a16:creationId xmlns:a16="http://schemas.microsoft.com/office/drawing/2014/main" id="{AF672076-7FBB-257D-D2B4-C6B237AB4742}"/>
              </a:ext>
            </a:extLst>
          </p:cNvPr>
          <p:cNvSpPr txBox="1"/>
          <p:nvPr/>
        </p:nvSpPr>
        <p:spPr>
          <a:xfrm>
            <a:off x="4232114" y="2815433"/>
            <a:ext cx="399468" cy="307777"/>
          </a:xfrm>
          <a:prstGeom prst="rect">
            <a:avLst/>
          </a:prstGeom>
          <a:noFill/>
        </p:spPr>
        <p:txBody>
          <a:bodyPr wrap="none" rtlCol="0">
            <a:spAutoFit/>
          </a:bodyPr>
          <a:lstStyle/>
          <a:p>
            <a:r>
              <a:rPr lang="en-US" sz="1400" dirty="0">
                <a:latin typeface="Menlo" panose="020B0609030804020204" pitchFamily="49" charset="0"/>
                <a:ea typeface="Menlo" panose="020B0609030804020204" pitchFamily="49" charset="0"/>
                <a:cs typeface="Menlo" panose="020B0609030804020204" pitchFamily="49" charset="0"/>
              </a:rPr>
              <a:t>i7</a:t>
            </a:r>
          </a:p>
        </p:txBody>
      </p:sp>
      <p:sp>
        <p:nvSpPr>
          <p:cNvPr id="37" name="Left Brace 36">
            <a:extLst>
              <a:ext uri="{FF2B5EF4-FFF2-40B4-BE49-F238E27FC236}">
                <a16:creationId xmlns:a16="http://schemas.microsoft.com/office/drawing/2014/main" id="{02A72827-9956-8DC1-8F93-AF4293934B07}"/>
              </a:ext>
            </a:extLst>
          </p:cNvPr>
          <p:cNvSpPr/>
          <p:nvPr/>
        </p:nvSpPr>
        <p:spPr>
          <a:xfrm>
            <a:off x="4590767" y="1570385"/>
            <a:ext cx="188729" cy="7820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AA3349AC-C7D8-7A06-4E39-06D45609485B}"/>
              </a:ext>
            </a:extLst>
          </p:cNvPr>
          <p:cNvSpPr/>
          <p:nvPr/>
        </p:nvSpPr>
        <p:spPr>
          <a:xfrm>
            <a:off x="4590767" y="2581730"/>
            <a:ext cx="188729" cy="7820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04271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9CFC-3E9C-6F50-0A56-7894B5F61348}"/>
              </a:ext>
            </a:extLst>
          </p:cNvPr>
          <p:cNvSpPr>
            <a:spLocks noGrp="1"/>
          </p:cNvSpPr>
          <p:nvPr>
            <p:ph type="title"/>
          </p:nvPr>
        </p:nvSpPr>
        <p:spPr/>
        <p:txBody>
          <a:bodyPr/>
          <a:lstStyle/>
          <a:p>
            <a:r>
              <a:rPr lang="en-US" dirty="0"/>
              <a:t>How Many PCs?</a:t>
            </a:r>
          </a:p>
        </p:txBody>
      </p:sp>
      <p:pic>
        <p:nvPicPr>
          <p:cNvPr id="4" name="Picture 2">
            <a:extLst>
              <a:ext uri="{FF2B5EF4-FFF2-40B4-BE49-F238E27FC236}">
                <a16:creationId xmlns:a16="http://schemas.microsoft.com/office/drawing/2014/main" id="{07188211-7FCD-B6BC-BFFC-B152140E7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997" y="3297772"/>
            <a:ext cx="660680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898DCA3-5186-2062-121B-28DD5E7EDD99}"/>
              </a:ext>
            </a:extLst>
          </p:cNvPr>
          <p:cNvPicPr>
            <a:picLocks noChangeAspect="1"/>
          </p:cNvPicPr>
          <p:nvPr/>
        </p:nvPicPr>
        <p:blipFill>
          <a:blip r:embed="rId3"/>
          <a:stretch>
            <a:fillRect/>
          </a:stretch>
        </p:blipFill>
        <p:spPr>
          <a:xfrm>
            <a:off x="5711687" y="365125"/>
            <a:ext cx="4800852" cy="2932647"/>
          </a:xfrm>
          <a:prstGeom prst="rect">
            <a:avLst/>
          </a:prstGeom>
        </p:spPr>
      </p:pic>
      <p:sp>
        <p:nvSpPr>
          <p:cNvPr id="6" name="TextBox 5">
            <a:extLst>
              <a:ext uri="{FF2B5EF4-FFF2-40B4-BE49-F238E27FC236}">
                <a16:creationId xmlns:a16="http://schemas.microsoft.com/office/drawing/2014/main" id="{204547F8-2B7E-7A55-732E-B8A806EFDB8C}"/>
              </a:ext>
            </a:extLst>
          </p:cNvPr>
          <p:cNvSpPr txBox="1"/>
          <p:nvPr/>
        </p:nvSpPr>
        <p:spPr>
          <a:xfrm>
            <a:off x="294265" y="1505157"/>
            <a:ext cx="4452732" cy="4801314"/>
          </a:xfrm>
          <a:prstGeom prst="rect">
            <a:avLst/>
          </a:prstGeom>
          <a:noFill/>
        </p:spPr>
        <p:txBody>
          <a:bodyPr wrap="square" rtlCol="0">
            <a:spAutoFit/>
          </a:bodyPr>
          <a:lstStyle/>
          <a:p>
            <a:r>
              <a:rPr lang="en-US" dirty="0">
                <a:solidFill>
                  <a:schemeClr val="accent6"/>
                </a:solidFill>
              </a:rPr>
              <a:t>Option 1:</a:t>
            </a:r>
          </a:p>
          <a:p>
            <a:r>
              <a:rPr lang="en-US" dirty="0">
                <a:solidFill>
                  <a:schemeClr val="accent6"/>
                </a:solidFill>
              </a:rPr>
              <a:t>Jackstraw analysis: </a:t>
            </a:r>
            <a:r>
              <a:rPr lang="en-US" dirty="0"/>
              <a:t>Determine “significant” PCs</a:t>
            </a:r>
          </a:p>
          <a:p>
            <a:r>
              <a:rPr lang="en-US" dirty="0"/>
              <a:t>Randomly permute data &amp; recalculate PCs</a:t>
            </a:r>
          </a:p>
          <a:p>
            <a:r>
              <a:rPr lang="en-US" dirty="0"/>
              <a:t>Compare “Real” PCs with random noise.</a:t>
            </a:r>
          </a:p>
          <a:p>
            <a:r>
              <a:rPr lang="en-US" dirty="0"/>
              <a:t>	-slow</a:t>
            </a:r>
          </a:p>
          <a:p>
            <a:r>
              <a:rPr lang="en-US" dirty="0"/>
              <a:t>	-still subject to weakness of PCA</a:t>
            </a:r>
          </a:p>
          <a:p>
            <a:endParaRPr lang="en-US" dirty="0"/>
          </a:p>
          <a:p>
            <a:endParaRPr lang="en-US" dirty="0"/>
          </a:p>
          <a:p>
            <a:r>
              <a:rPr lang="en-US" dirty="0">
                <a:solidFill>
                  <a:schemeClr val="accent6"/>
                </a:solidFill>
              </a:rPr>
              <a:t>Option 2:</a:t>
            </a:r>
            <a:r>
              <a:rPr lang="en-US" dirty="0"/>
              <a:t> </a:t>
            </a:r>
          </a:p>
          <a:p>
            <a:r>
              <a:rPr lang="en-US" dirty="0"/>
              <a:t>Elbow Plot</a:t>
            </a:r>
          </a:p>
          <a:p>
            <a:endParaRPr lang="en-US" dirty="0"/>
          </a:p>
          <a:p>
            <a:endParaRPr lang="en-US" dirty="0"/>
          </a:p>
          <a:p>
            <a:endParaRPr lang="en-US" dirty="0"/>
          </a:p>
          <a:p>
            <a:r>
              <a:rPr lang="en-US" dirty="0">
                <a:solidFill>
                  <a:schemeClr val="accent6"/>
                </a:solidFill>
              </a:rPr>
              <a:t>Option 3:</a:t>
            </a:r>
          </a:p>
          <a:p>
            <a:r>
              <a:rPr lang="en-US" dirty="0"/>
              <a:t>Pick a number that gives you results that you can interpret and defend.</a:t>
            </a:r>
          </a:p>
        </p:txBody>
      </p:sp>
      <p:pic>
        <p:nvPicPr>
          <p:cNvPr id="20482" name="Picture 2">
            <a:extLst>
              <a:ext uri="{FF2B5EF4-FFF2-40B4-BE49-F238E27FC236}">
                <a16:creationId xmlns:a16="http://schemas.microsoft.com/office/drawing/2014/main" id="{FF622BAA-12BC-FF81-A09E-80F49C02C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9574" y="3568678"/>
            <a:ext cx="2424787" cy="209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608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10BCA-765A-783A-7082-5D06FBCDDB42}"/>
              </a:ext>
            </a:extLst>
          </p:cNvPr>
          <p:cNvSpPr>
            <a:spLocks noGrp="1"/>
          </p:cNvSpPr>
          <p:nvPr>
            <p:ph type="title"/>
          </p:nvPr>
        </p:nvSpPr>
        <p:spPr/>
        <p:txBody>
          <a:bodyPr/>
          <a:lstStyle/>
          <a:p>
            <a:r>
              <a:rPr lang="en-US" dirty="0"/>
              <a:t>PC “</a:t>
            </a:r>
            <a:r>
              <a:rPr lang="en-US" dirty="0">
                <a:solidFill>
                  <a:schemeClr val="accent6"/>
                </a:solidFill>
              </a:rPr>
              <a:t>Loadings</a:t>
            </a:r>
            <a:r>
              <a:rPr lang="en-US" dirty="0"/>
              <a:t>”</a:t>
            </a:r>
          </a:p>
        </p:txBody>
      </p:sp>
      <p:pic>
        <p:nvPicPr>
          <p:cNvPr id="6" name="Picture 5">
            <a:extLst>
              <a:ext uri="{FF2B5EF4-FFF2-40B4-BE49-F238E27FC236}">
                <a16:creationId xmlns:a16="http://schemas.microsoft.com/office/drawing/2014/main" id="{21981E74-C27B-AC26-4515-B94DE8598127}"/>
              </a:ext>
            </a:extLst>
          </p:cNvPr>
          <p:cNvPicPr>
            <a:picLocks noChangeAspect="1"/>
          </p:cNvPicPr>
          <p:nvPr/>
        </p:nvPicPr>
        <p:blipFill>
          <a:blip r:embed="rId2"/>
          <a:stretch>
            <a:fillRect/>
          </a:stretch>
        </p:blipFill>
        <p:spPr>
          <a:xfrm>
            <a:off x="4924837" y="3703771"/>
            <a:ext cx="6508476" cy="2967390"/>
          </a:xfrm>
          <a:prstGeom prst="rect">
            <a:avLst/>
          </a:prstGeom>
        </p:spPr>
      </p:pic>
      <p:pic>
        <p:nvPicPr>
          <p:cNvPr id="19460" name="Picture 4">
            <a:extLst>
              <a:ext uri="{FF2B5EF4-FFF2-40B4-BE49-F238E27FC236}">
                <a16:creationId xmlns:a16="http://schemas.microsoft.com/office/drawing/2014/main" id="{B75B865B-7FC4-8275-FBC1-13F06ADAC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616" y="3251801"/>
            <a:ext cx="2793926" cy="3241074"/>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a:extLst>
              <a:ext uri="{FF2B5EF4-FFF2-40B4-BE49-F238E27FC236}">
                <a16:creationId xmlns:a16="http://schemas.microsoft.com/office/drawing/2014/main" id="{AF0A0E17-B7C5-5B16-AC14-4B7CEC729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9563" y="960571"/>
            <a:ext cx="155702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a:extLst>
              <a:ext uri="{FF2B5EF4-FFF2-40B4-BE49-F238E27FC236}">
                <a16:creationId xmlns:a16="http://schemas.microsoft.com/office/drawing/2014/main" id="{4CB76872-9F67-2458-10C6-C30813C82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1067" y="960571"/>
            <a:ext cx="153860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9474" name="Picture 18">
            <a:extLst>
              <a:ext uri="{FF2B5EF4-FFF2-40B4-BE49-F238E27FC236}">
                <a16:creationId xmlns:a16="http://schemas.microsoft.com/office/drawing/2014/main" id="{0D0554CF-F6B9-01BB-861A-AA15618C91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4156" y="960571"/>
            <a:ext cx="161226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9476" name="Picture 20">
            <a:extLst>
              <a:ext uri="{FF2B5EF4-FFF2-40B4-BE49-F238E27FC236}">
                <a16:creationId xmlns:a16="http://schemas.microsoft.com/office/drawing/2014/main" id="{7C087C8A-4C78-4505-048C-54A9CAB1AC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0905" y="960571"/>
            <a:ext cx="1561465" cy="2743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1A7D8D-D7C4-1CA2-58D7-AAE0515D4C51}"/>
              </a:ext>
            </a:extLst>
          </p:cNvPr>
          <p:cNvSpPr txBox="1"/>
          <p:nvPr/>
        </p:nvSpPr>
        <p:spPr>
          <a:xfrm>
            <a:off x="645478" y="1367522"/>
            <a:ext cx="4138557" cy="1477328"/>
          </a:xfrm>
          <a:prstGeom prst="rect">
            <a:avLst/>
          </a:prstGeom>
          <a:noFill/>
        </p:spPr>
        <p:txBody>
          <a:bodyPr wrap="square">
            <a:spAutoFit/>
          </a:bodyPr>
          <a:lstStyle/>
          <a:p>
            <a:pPr marL="285750" indent="-285750">
              <a:buFont typeface="Arial" panose="020B0604020202020204" pitchFamily="34" charset="0"/>
              <a:buChar char="•"/>
            </a:pPr>
            <a:r>
              <a:rPr lang="en-US" dirty="0"/>
              <a:t>Semi-interpretable as gene expression signatures</a:t>
            </a:r>
          </a:p>
          <a:p>
            <a:pPr marL="285750" indent="-285750">
              <a:buFont typeface="Arial" panose="020B0604020202020204" pitchFamily="34" charset="0"/>
              <a:buChar char="•"/>
            </a:pPr>
            <a:r>
              <a:rPr lang="en-US" dirty="0"/>
              <a:t>Check what they contain</a:t>
            </a:r>
          </a:p>
          <a:p>
            <a:pPr marL="285750" indent="-285750">
              <a:buFont typeface="Arial" panose="020B0604020202020204" pitchFamily="34" charset="0"/>
              <a:buChar char="•"/>
            </a:pPr>
            <a:r>
              <a:rPr lang="en-US" dirty="0" err="1"/>
              <a:t>Eg.</a:t>
            </a:r>
            <a:r>
              <a:rPr lang="en-US" dirty="0"/>
              <a:t> PC3 here is correlated with Sample </a:t>
            </a:r>
            <a:r>
              <a:rPr lang="en-US" dirty="0">
                <a:sym typeface="Wingdings" pitchFamily="2" charset="2"/>
              </a:rPr>
              <a:t> </a:t>
            </a:r>
            <a:r>
              <a:rPr lang="en-US" dirty="0">
                <a:solidFill>
                  <a:schemeClr val="accent6"/>
                </a:solidFill>
                <a:sym typeface="Wingdings" pitchFamily="2" charset="2"/>
              </a:rPr>
              <a:t>Batch effect</a:t>
            </a:r>
            <a:r>
              <a:rPr lang="en-US" dirty="0">
                <a:sym typeface="Wingdings" pitchFamily="2" charset="2"/>
              </a:rPr>
              <a:t>?</a:t>
            </a:r>
            <a:endParaRPr lang="en-US" dirty="0"/>
          </a:p>
        </p:txBody>
      </p:sp>
    </p:spTree>
    <p:extLst>
      <p:ext uri="{BB962C8B-B14F-4D97-AF65-F5344CB8AC3E}">
        <p14:creationId xmlns:p14="http://schemas.microsoft.com/office/powerpoint/2010/main" val="3556393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68A8-5E02-CCC5-D7EE-7EA1A46E7ED3}"/>
              </a:ext>
            </a:extLst>
          </p:cNvPr>
          <p:cNvSpPr>
            <a:spLocks noGrp="1"/>
          </p:cNvSpPr>
          <p:nvPr>
            <p:ph type="title"/>
          </p:nvPr>
        </p:nvSpPr>
        <p:spPr/>
        <p:txBody>
          <a:bodyPr/>
          <a:lstStyle/>
          <a:p>
            <a:r>
              <a:rPr lang="en-US" dirty="0"/>
              <a:t>Other means of Dimensionality Reduction</a:t>
            </a:r>
          </a:p>
        </p:txBody>
      </p:sp>
      <p:sp>
        <p:nvSpPr>
          <p:cNvPr id="5" name="TextBox 4">
            <a:extLst>
              <a:ext uri="{FF2B5EF4-FFF2-40B4-BE49-F238E27FC236}">
                <a16:creationId xmlns:a16="http://schemas.microsoft.com/office/drawing/2014/main" id="{60411B48-0C51-736D-05EC-3E94808E2441}"/>
              </a:ext>
            </a:extLst>
          </p:cNvPr>
          <p:cNvSpPr txBox="1"/>
          <p:nvPr/>
        </p:nvSpPr>
        <p:spPr>
          <a:xfrm>
            <a:off x="1104202" y="1504355"/>
            <a:ext cx="2928238" cy="3046988"/>
          </a:xfrm>
          <a:prstGeom prst="rect">
            <a:avLst/>
          </a:prstGeom>
          <a:noFill/>
        </p:spPr>
        <p:txBody>
          <a:bodyPr wrap="none" rtlCol="0">
            <a:spAutoFit/>
          </a:bodyPr>
          <a:lstStyle/>
          <a:p>
            <a:r>
              <a:rPr lang="en-US" sz="2400" dirty="0">
                <a:solidFill>
                  <a:schemeClr val="accent6"/>
                </a:solidFill>
              </a:rPr>
              <a:t>Linear Transformation</a:t>
            </a:r>
          </a:p>
          <a:p>
            <a:r>
              <a:rPr lang="en-US" sz="2400" dirty="0"/>
              <a:t>	PCA </a:t>
            </a:r>
          </a:p>
          <a:p>
            <a:r>
              <a:rPr lang="en-US" sz="2400" dirty="0"/>
              <a:t>	ICA</a:t>
            </a:r>
          </a:p>
          <a:p>
            <a:endParaRPr lang="en-US" sz="2400" dirty="0"/>
          </a:p>
          <a:p>
            <a:r>
              <a:rPr lang="en-US" sz="2400" dirty="0">
                <a:solidFill>
                  <a:schemeClr val="accent6"/>
                </a:solidFill>
              </a:rPr>
              <a:t>Matrix Factorization</a:t>
            </a:r>
          </a:p>
          <a:p>
            <a:r>
              <a:rPr lang="en-US" sz="2400" dirty="0"/>
              <a:t>	NMF</a:t>
            </a:r>
          </a:p>
          <a:p>
            <a:r>
              <a:rPr lang="en-US" sz="2400" dirty="0"/>
              <a:t>	</a:t>
            </a:r>
            <a:r>
              <a:rPr lang="en-US" sz="2400" dirty="0" err="1"/>
              <a:t>CoGAPS</a:t>
            </a:r>
            <a:endParaRPr lang="en-US" sz="2400" dirty="0"/>
          </a:p>
          <a:p>
            <a:r>
              <a:rPr lang="en-US" sz="2400" dirty="0"/>
              <a:t>	HPF</a:t>
            </a:r>
          </a:p>
        </p:txBody>
      </p:sp>
      <p:sp>
        <p:nvSpPr>
          <p:cNvPr id="9" name="TextBox 8">
            <a:extLst>
              <a:ext uri="{FF2B5EF4-FFF2-40B4-BE49-F238E27FC236}">
                <a16:creationId xmlns:a16="http://schemas.microsoft.com/office/drawing/2014/main" id="{CB6E9F80-CF9E-E904-3BCC-EF85A905876D}"/>
              </a:ext>
            </a:extLst>
          </p:cNvPr>
          <p:cNvSpPr txBox="1"/>
          <p:nvPr/>
        </p:nvSpPr>
        <p:spPr>
          <a:xfrm>
            <a:off x="4943062" y="6488668"/>
            <a:ext cx="6864625" cy="369332"/>
          </a:xfrm>
          <a:prstGeom prst="rect">
            <a:avLst/>
          </a:prstGeom>
          <a:noFill/>
        </p:spPr>
        <p:txBody>
          <a:bodyPr wrap="square">
            <a:spAutoFit/>
          </a:bodyPr>
          <a:lstStyle/>
          <a:p>
            <a:r>
              <a:rPr lang="en-US" dirty="0"/>
              <a:t>Adapted from Xiang e al. Front Genet. </a:t>
            </a:r>
            <a:r>
              <a:rPr lang="en-US" dirty="0" err="1"/>
              <a:t>doi</a:t>
            </a:r>
            <a:r>
              <a:rPr lang="en-US" dirty="0"/>
              <a:t>: 10.3389/fgene.2021.646936.</a:t>
            </a:r>
          </a:p>
        </p:txBody>
      </p:sp>
      <p:sp>
        <p:nvSpPr>
          <p:cNvPr id="6" name="TextBox 5">
            <a:extLst>
              <a:ext uri="{FF2B5EF4-FFF2-40B4-BE49-F238E27FC236}">
                <a16:creationId xmlns:a16="http://schemas.microsoft.com/office/drawing/2014/main" id="{741F013E-2D9A-0404-3AE7-F31EA9EE219D}"/>
              </a:ext>
            </a:extLst>
          </p:cNvPr>
          <p:cNvSpPr txBox="1"/>
          <p:nvPr/>
        </p:nvSpPr>
        <p:spPr>
          <a:xfrm>
            <a:off x="6900605" y="1227356"/>
            <a:ext cx="2517914" cy="3785652"/>
          </a:xfrm>
          <a:prstGeom prst="rect">
            <a:avLst/>
          </a:prstGeom>
          <a:noFill/>
        </p:spPr>
        <p:txBody>
          <a:bodyPr wrap="square">
            <a:spAutoFit/>
          </a:bodyPr>
          <a:lstStyle/>
          <a:p>
            <a:endParaRPr lang="en-US" sz="2400" dirty="0"/>
          </a:p>
          <a:p>
            <a:r>
              <a:rPr lang="en-US" sz="2400" dirty="0">
                <a:solidFill>
                  <a:schemeClr val="accent6"/>
                </a:solidFill>
              </a:rPr>
              <a:t>Deep Learning</a:t>
            </a:r>
          </a:p>
          <a:p>
            <a:r>
              <a:rPr lang="en-US" sz="2400" dirty="0"/>
              <a:t>	</a:t>
            </a:r>
            <a:r>
              <a:rPr lang="en-US" sz="2400" dirty="0" err="1"/>
              <a:t>scVI</a:t>
            </a:r>
            <a:endParaRPr lang="en-US" sz="2400" dirty="0"/>
          </a:p>
          <a:p>
            <a:r>
              <a:rPr lang="en-US" sz="2400" dirty="0"/>
              <a:t>	</a:t>
            </a:r>
            <a:r>
              <a:rPr lang="en-US" sz="2400" dirty="0" err="1"/>
              <a:t>scVAE</a:t>
            </a:r>
            <a:endParaRPr lang="en-US" sz="2400" dirty="0"/>
          </a:p>
          <a:p>
            <a:r>
              <a:rPr lang="en-US" sz="2400" dirty="0"/>
              <a:t>	SAUCIE</a:t>
            </a:r>
          </a:p>
          <a:p>
            <a:r>
              <a:rPr lang="en-US" sz="2400" dirty="0"/>
              <a:t>	VASC</a:t>
            </a:r>
          </a:p>
          <a:p>
            <a:r>
              <a:rPr lang="en-US" sz="2400" dirty="0"/>
              <a:t>	DCA</a:t>
            </a:r>
          </a:p>
          <a:p>
            <a:r>
              <a:rPr lang="en-US" sz="2400" dirty="0"/>
              <a:t>	</a:t>
            </a:r>
            <a:r>
              <a:rPr lang="en-US" sz="2400" dirty="0" err="1"/>
              <a:t>scvis</a:t>
            </a:r>
            <a:endParaRPr lang="en-US" sz="2400" dirty="0"/>
          </a:p>
          <a:p>
            <a:r>
              <a:rPr lang="en-US" sz="2400" dirty="0"/>
              <a:t>	</a:t>
            </a:r>
            <a:r>
              <a:rPr lang="en-US" sz="2400" b="0" i="0" dirty="0" err="1">
                <a:solidFill>
                  <a:srgbClr val="212121"/>
                </a:solidFill>
                <a:effectLst/>
                <a:latin typeface="system-ui"/>
              </a:rPr>
              <a:t>scSemiGAN</a:t>
            </a:r>
            <a:endParaRPr lang="en-US" sz="2400" dirty="0"/>
          </a:p>
          <a:p>
            <a:endParaRPr lang="en-US" sz="2400" dirty="0"/>
          </a:p>
        </p:txBody>
      </p:sp>
      <p:sp>
        <p:nvSpPr>
          <p:cNvPr id="8" name="TextBox 7">
            <a:extLst>
              <a:ext uri="{FF2B5EF4-FFF2-40B4-BE49-F238E27FC236}">
                <a16:creationId xmlns:a16="http://schemas.microsoft.com/office/drawing/2014/main" id="{DD565C6C-9782-300F-9397-A9DF1370D627}"/>
              </a:ext>
            </a:extLst>
          </p:cNvPr>
          <p:cNvSpPr txBox="1"/>
          <p:nvPr/>
        </p:nvSpPr>
        <p:spPr>
          <a:xfrm>
            <a:off x="4315303" y="1504355"/>
            <a:ext cx="2517914" cy="1938992"/>
          </a:xfrm>
          <a:prstGeom prst="rect">
            <a:avLst/>
          </a:prstGeom>
          <a:noFill/>
        </p:spPr>
        <p:txBody>
          <a:bodyPr wrap="square">
            <a:spAutoFit/>
          </a:bodyPr>
          <a:lstStyle/>
          <a:p>
            <a:r>
              <a:rPr lang="en-US" sz="2400" dirty="0">
                <a:solidFill>
                  <a:schemeClr val="accent6"/>
                </a:solidFill>
              </a:rPr>
              <a:t>Model-based</a:t>
            </a:r>
          </a:p>
          <a:p>
            <a:r>
              <a:rPr lang="en-US" sz="2400" dirty="0"/>
              <a:t>	ZIFA</a:t>
            </a:r>
          </a:p>
          <a:p>
            <a:endParaRPr lang="en-US" sz="2400" dirty="0"/>
          </a:p>
          <a:p>
            <a:r>
              <a:rPr lang="en-US" sz="2400" dirty="0">
                <a:solidFill>
                  <a:schemeClr val="accent6"/>
                </a:solidFill>
              </a:rPr>
              <a:t>Ensemble</a:t>
            </a:r>
          </a:p>
          <a:p>
            <a:r>
              <a:rPr lang="en-US" sz="2400" dirty="0"/>
              <a:t>	SIMLR</a:t>
            </a:r>
          </a:p>
        </p:txBody>
      </p:sp>
      <p:sp>
        <p:nvSpPr>
          <p:cNvPr id="10" name="TextBox 9">
            <a:extLst>
              <a:ext uri="{FF2B5EF4-FFF2-40B4-BE49-F238E27FC236}">
                <a16:creationId xmlns:a16="http://schemas.microsoft.com/office/drawing/2014/main" id="{CDF786B8-8367-3012-A401-F23FDAEE9CD4}"/>
              </a:ext>
            </a:extLst>
          </p:cNvPr>
          <p:cNvSpPr txBox="1"/>
          <p:nvPr/>
        </p:nvSpPr>
        <p:spPr>
          <a:xfrm>
            <a:off x="3860057" y="3996928"/>
            <a:ext cx="3212931" cy="461665"/>
          </a:xfrm>
          <a:prstGeom prst="rect">
            <a:avLst/>
          </a:prstGeom>
          <a:noFill/>
        </p:spPr>
        <p:txBody>
          <a:bodyPr wrap="none" rtlCol="0">
            <a:spAutoFit/>
          </a:bodyPr>
          <a:lstStyle/>
          <a:p>
            <a:r>
              <a:rPr lang="en-US" sz="2400" dirty="0"/>
              <a:t>… any many, many more</a:t>
            </a:r>
          </a:p>
        </p:txBody>
      </p:sp>
      <p:sp>
        <p:nvSpPr>
          <p:cNvPr id="11" name="TextBox 10">
            <a:extLst>
              <a:ext uri="{FF2B5EF4-FFF2-40B4-BE49-F238E27FC236}">
                <a16:creationId xmlns:a16="http://schemas.microsoft.com/office/drawing/2014/main" id="{87A9883D-2FBE-C843-A9A7-E825738E686C}"/>
              </a:ext>
            </a:extLst>
          </p:cNvPr>
          <p:cNvSpPr txBox="1"/>
          <p:nvPr/>
        </p:nvSpPr>
        <p:spPr>
          <a:xfrm>
            <a:off x="589492" y="5011757"/>
            <a:ext cx="11013015" cy="461665"/>
          </a:xfrm>
          <a:prstGeom prst="rect">
            <a:avLst/>
          </a:prstGeom>
          <a:noFill/>
        </p:spPr>
        <p:txBody>
          <a:bodyPr wrap="none" rtlCol="0">
            <a:spAutoFit/>
          </a:bodyPr>
          <a:lstStyle/>
          <a:p>
            <a:r>
              <a:rPr lang="en-US" sz="2400" dirty="0"/>
              <a:t>Most methods seek to find a latent / embedding space that is biologically </a:t>
            </a:r>
            <a:r>
              <a:rPr lang="en-US" sz="2400" u="sng" dirty="0"/>
              <a:t>interpretable</a:t>
            </a:r>
          </a:p>
        </p:txBody>
      </p:sp>
    </p:spTree>
    <p:extLst>
      <p:ext uri="{BB962C8B-B14F-4D97-AF65-F5344CB8AC3E}">
        <p14:creationId xmlns:p14="http://schemas.microsoft.com/office/powerpoint/2010/main" val="2710289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7F1669-FDB7-8D75-DCCB-3AF138029CBF}"/>
              </a:ext>
            </a:extLst>
          </p:cNvPr>
          <p:cNvPicPr>
            <a:picLocks noChangeAspect="1"/>
          </p:cNvPicPr>
          <p:nvPr/>
        </p:nvPicPr>
        <p:blipFill>
          <a:blip r:embed="rId2"/>
          <a:stretch>
            <a:fillRect/>
          </a:stretch>
        </p:blipFill>
        <p:spPr>
          <a:xfrm>
            <a:off x="874643" y="1847691"/>
            <a:ext cx="10747760" cy="3162617"/>
          </a:xfrm>
          <a:prstGeom prst="rect">
            <a:avLst/>
          </a:prstGeom>
        </p:spPr>
      </p:pic>
      <p:sp>
        <p:nvSpPr>
          <p:cNvPr id="6" name="TextBox 5">
            <a:extLst>
              <a:ext uri="{FF2B5EF4-FFF2-40B4-BE49-F238E27FC236}">
                <a16:creationId xmlns:a16="http://schemas.microsoft.com/office/drawing/2014/main" id="{4D1D334E-A14A-024A-3439-4B2F8180FF81}"/>
              </a:ext>
            </a:extLst>
          </p:cNvPr>
          <p:cNvSpPr txBox="1"/>
          <p:nvPr/>
        </p:nvSpPr>
        <p:spPr>
          <a:xfrm>
            <a:off x="3465813" y="6329425"/>
            <a:ext cx="8156590" cy="369332"/>
          </a:xfrm>
          <a:prstGeom prst="rect">
            <a:avLst/>
          </a:prstGeom>
          <a:noFill/>
        </p:spPr>
        <p:txBody>
          <a:bodyPr wrap="square">
            <a:spAutoFit/>
          </a:bodyPr>
          <a:lstStyle/>
          <a:p>
            <a:r>
              <a:rPr lang="en-US" dirty="0"/>
              <a:t>Tran et al. Nat </a:t>
            </a:r>
            <a:r>
              <a:rPr lang="en-US" dirty="0" err="1"/>
              <a:t>Commun</a:t>
            </a:r>
            <a:r>
              <a:rPr lang="en-US" dirty="0"/>
              <a:t>. 2021 Feb 15;12(1):1029. </a:t>
            </a:r>
            <a:r>
              <a:rPr lang="en-US" dirty="0" err="1"/>
              <a:t>doi</a:t>
            </a:r>
            <a:r>
              <a:rPr lang="en-US" dirty="0"/>
              <a:t>: 10.1038/s41467-021-21312-2.</a:t>
            </a:r>
          </a:p>
        </p:txBody>
      </p:sp>
      <p:sp>
        <p:nvSpPr>
          <p:cNvPr id="7" name="TextBox 6">
            <a:extLst>
              <a:ext uri="{FF2B5EF4-FFF2-40B4-BE49-F238E27FC236}">
                <a16:creationId xmlns:a16="http://schemas.microsoft.com/office/drawing/2014/main" id="{B21171EB-71CA-42D5-A1CF-9736520902B9}"/>
              </a:ext>
            </a:extLst>
          </p:cNvPr>
          <p:cNvSpPr txBox="1"/>
          <p:nvPr/>
        </p:nvSpPr>
        <p:spPr>
          <a:xfrm>
            <a:off x="6877878" y="5287617"/>
            <a:ext cx="5088316" cy="1200329"/>
          </a:xfrm>
          <a:prstGeom prst="rect">
            <a:avLst/>
          </a:prstGeom>
          <a:noFill/>
        </p:spPr>
        <p:txBody>
          <a:bodyPr wrap="none" rtlCol="0">
            <a:spAutoFit/>
          </a:bodyPr>
          <a:lstStyle/>
          <a:p>
            <a:r>
              <a:rPr lang="en-US" dirty="0"/>
              <a:t>Batch correction</a:t>
            </a:r>
          </a:p>
          <a:p>
            <a:r>
              <a:rPr lang="en-US" dirty="0"/>
              <a:t>Denoising</a:t>
            </a:r>
          </a:p>
          <a:p>
            <a:r>
              <a:rPr lang="en-US" dirty="0"/>
              <a:t>Non-linear mapping of latent space (gene programs)</a:t>
            </a:r>
          </a:p>
          <a:p>
            <a:endParaRPr lang="en-US" dirty="0"/>
          </a:p>
        </p:txBody>
      </p:sp>
      <p:sp>
        <p:nvSpPr>
          <p:cNvPr id="8" name="TextBox 7">
            <a:extLst>
              <a:ext uri="{FF2B5EF4-FFF2-40B4-BE49-F238E27FC236}">
                <a16:creationId xmlns:a16="http://schemas.microsoft.com/office/drawing/2014/main" id="{F4CF6150-102A-2EB8-94F7-E2E5C6134723}"/>
              </a:ext>
            </a:extLst>
          </p:cNvPr>
          <p:cNvSpPr txBox="1"/>
          <p:nvPr/>
        </p:nvSpPr>
        <p:spPr>
          <a:xfrm>
            <a:off x="718624" y="464077"/>
            <a:ext cx="7419595" cy="646331"/>
          </a:xfrm>
          <a:prstGeom prst="rect">
            <a:avLst/>
          </a:prstGeom>
          <a:noFill/>
        </p:spPr>
        <p:txBody>
          <a:bodyPr wrap="none" rtlCol="0">
            <a:spAutoFit/>
          </a:bodyPr>
          <a:lstStyle/>
          <a:p>
            <a:r>
              <a:rPr lang="en-US" sz="3600" dirty="0">
                <a:latin typeface="+mj-lt"/>
              </a:rPr>
              <a:t>Deep Learning methods: </a:t>
            </a:r>
            <a:r>
              <a:rPr lang="en-US" sz="3600" dirty="0">
                <a:solidFill>
                  <a:schemeClr val="accent6"/>
                </a:solidFill>
                <a:latin typeface="+mj-lt"/>
              </a:rPr>
              <a:t>Autoencoders</a:t>
            </a:r>
          </a:p>
        </p:txBody>
      </p:sp>
    </p:spTree>
    <p:extLst>
      <p:ext uri="{BB962C8B-B14F-4D97-AF65-F5344CB8AC3E}">
        <p14:creationId xmlns:p14="http://schemas.microsoft.com/office/powerpoint/2010/main" val="13040372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NIST sample images">
            <a:extLst>
              <a:ext uri="{FF2B5EF4-FFF2-40B4-BE49-F238E27FC236}">
                <a16:creationId xmlns:a16="http://schemas.microsoft.com/office/drawing/2014/main" id="{C405951A-A369-78EB-5B07-132670BC0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90" y="3815879"/>
            <a:ext cx="4051300" cy="24638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1C7BE34-51D4-FB0D-2487-1EBB0DC3B792}"/>
              </a:ext>
            </a:extLst>
          </p:cNvPr>
          <p:cNvGrpSpPr/>
          <p:nvPr/>
        </p:nvGrpSpPr>
        <p:grpSpPr>
          <a:xfrm>
            <a:off x="6374297" y="3815879"/>
            <a:ext cx="4145300" cy="2778040"/>
            <a:chOff x="5804452" y="1531104"/>
            <a:chExt cx="5814415" cy="3896625"/>
          </a:xfrm>
        </p:grpSpPr>
        <p:pic>
          <p:nvPicPr>
            <p:cNvPr id="4" name="Picture 3">
              <a:extLst>
                <a:ext uri="{FF2B5EF4-FFF2-40B4-BE49-F238E27FC236}">
                  <a16:creationId xmlns:a16="http://schemas.microsoft.com/office/drawing/2014/main" id="{4068CC06-D65B-6EE8-722A-01BEA6FDA934}"/>
                </a:ext>
              </a:extLst>
            </p:cNvPr>
            <p:cNvPicPr>
              <a:picLocks noChangeAspect="1"/>
            </p:cNvPicPr>
            <p:nvPr/>
          </p:nvPicPr>
          <p:blipFill>
            <a:blip r:embed="rId3"/>
            <a:stretch>
              <a:fillRect/>
            </a:stretch>
          </p:blipFill>
          <p:spPr>
            <a:xfrm>
              <a:off x="5804452" y="1531105"/>
              <a:ext cx="5156476" cy="3249064"/>
            </a:xfrm>
            <a:prstGeom prst="rect">
              <a:avLst/>
            </a:prstGeom>
          </p:spPr>
        </p:pic>
        <p:sp>
          <p:nvSpPr>
            <p:cNvPr id="5" name="Oval 4">
              <a:extLst>
                <a:ext uri="{FF2B5EF4-FFF2-40B4-BE49-F238E27FC236}">
                  <a16:creationId xmlns:a16="http://schemas.microsoft.com/office/drawing/2014/main" id="{26028FBF-07FB-B236-7B57-1FDCA6B091F5}"/>
                </a:ext>
              </a:extLst>
            </p:cNvPr>
            <p:cNvSpPr/>
            <p:nvPr/>
          </p:nvSpPr>
          <p:spPr>
            <a:xfrm>
              <a:off x="7846291" y="2877127"/>
              <a:ext cx="1713345" cy="2027382"/>
            </a:xfrm>
            <a:prstGeom prst="ellipse">
              <a:avLst/>
            </a:prstGeom>
            <a:noFill/>
            <a:ln>
              <a:solidFill>
                <a:srgbClr val="F1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3C5A49-6EB2-0A25-6C0D-4C92F94B12B5}"/>
                </a:ext>
              </a:extLst>
            </p:cNvPr>
            <p:cNvSpPr txBox="1"/>
            <p:nvPr/>
          </p:nvSpPr>
          <p:spPr>
            <a:xfrm>
              <a:off x="8243205" y="4904509"/>
              <a:ext cx="1168910" cy="523220"/>
            </a:xfrm>
            <a:prstGeom prst="rect">
              <a:avLst/>
            </a:prstGeom>
            <a:noFill/>
          </p:spPr>
          <p:txBody>
            <a:bodyPr wrap="none" rtlCol="0">
              <a:spAutoFit/>
            </a:bodyPr>
            <a:lstStyle/>
            <a:p>
              <a:r>
                <a:rPr lang="en-US" sz="1400" dirty="0"/>
                <a:t>“3 / 5 / 8”-ish</a:t>
              </a:r>
            </a:p>
            <a:p>
              <a:r>
                <a:rPr lang="en-US" sz="1400" dirty="0"/>
                <a:t>”bumpy”</a:t>
              </a:r>
            </a:p>
          </p:txBody>
        </p:sp>
        <p:sp>
          <p:nvSpPr>
            <p:cNvPr id="7" name="Oval 6">
              <a:extLst>
                <a:ext uri="{FF2B5EF4-FFF2-40B4-BE49-F238E27FC236}">
                  <a16:creationId xmlns:a16="http://schemas.microsoft.com/office/drawing/2014/main" id="{1FC8C590-2AA0-62F9-92EB-95862D43BB43}"/>
                </a:ext>
              </a:extLst>
            </p:cNvPr>
            <p:cNvSpPr/>
            <p:nvPr/>
          </p:nvSpPr>
          <p:spPr>
            <a:xfrm rot="20629798">
              <a:off x="5922023" y="2717372"/>
              <a:ext cx="1410315" cy="1904082"/>
            </a:xfrm>
            <a:prstGeom prst="ellipse">
              <a:avLst/>
            </a:prstGeom>
            <a:noFill/>
            <a:ln>
              <a:solidFill>
                <a:srgbClr val="F1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8E04C5F-56D0-410C-F7E9-EBB258E4517C}"/>
                </a:ext>
              </a:extLst>
            </p:cNvPr>
            <p:cNvSpPr txBox="1"/>
            <p:nvPr/>
          </p:nvSpPr>
          <p:spPr>
            <a:xfrm>
              <a:off x="6093704" y="4596732"/>
              <a:ext cx="1168910" cy="523220"/>
            </a:xfrm>
            <a:prstGeom prst="rect">
              <a:avLst/>
            </a:prstGeom>
            <a:noFill/>
          </p:spPr>
          <p:txBody>
            <a:bodyPr wrap="none" rtlCol="0">
              <a:spAutoFit/>
            </a:bodyPr>
            <a:lstStyle/>
            <a:p>
              <a:r>
                <a:rPr lang="en-US" sz="1400" dirty="0"/>
                <a:t>“1 / 7 / 9”-ish</a:t>
              </a:r>
            </a:p>
            <a:p>
              <a:r>
                <a:rPr lang="en-US" sz="1400" dirty="0"/>
                <a:t>Straight lines</a:t>
              </a:r>
            </a:p>
          </p:txBody>
        </p:sp>
        <p:sp>
          <p:nvSpPr>
            <p:cNvPr id="9" name="Oval 8">
              <a:extLst>
                <a:ext uri="{FF2B5EF4-FFF2-40B4-BE49-F238E27FC236}">
                  <a16:creationId xmlns:a16="http://schemas.microsoft.com/office/drawing/2014/main" id="{65D30204-11D3-6670-711B-3EE40FB03E88}"/>
                </a:ext>
              </a:extLst>
            </p:cNvPr>
            <p:cNvSpPr/>
            <p:nvPr/>
          </p:nvSpPr>
          <p:spPr>
            <a:xfrm>
              <a:off x="9485167" y="2062098"/>
              <a:ext cx="1625359" cy="2605455"/>
            </a:xfrm>
            <a:prstGeom prst="ellipse">
              <a:avLst/>
            </a:prstGeom>
            <a:noFill/>
            <a:ln>
              <a:solidFill>
                <a:srgbClr val="F15C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37D9242-E0A3-9CC1-F474-DC095EF90DC7}"/>
                </a:ext>
              </a:extLst>
            </p:cNvPr>
            <p:cNvSpPr txBox="1"/>
            <p:nvPr/>
          </p:nvSpPr>
          <p:spPr>
            <a:xfrm>
              <a:off x="10452586" y="1531104"/>
              <a:ext cx="1166281" cy="523220"/>
            </a:xfrm>
            <a:prstGeom prst="rect">
              <a:avLst/>
            </a:prstGeom>
            <a:noFill/>
          </p:spPr>
          <p:txBody>
            <a:bodyPr wrap="none" rtlCol="0">
              <a:spAutoFit/>
            </a:bodyPr>
            <a:lstStyle/>
            <a:p>
              <a:r>
                <a:rPr lang="en-US" sz="1400" dirty="0"/>
                <a:t>“0 / 6”-ish</a:t>
              </a:r>
            </a:p>
            <a:p>
              <a:r>
                <a:rPr lang="en-US" sz="1400" dirty="0"/>
                <a:t>Closed circles</a:t>
              </a:r>
            </a:p>
          </p:txBody>
        </p:sp>
      </p:grpSp>
      <p:pic>
        <p:nvPicPr>
          <p:cNvPr id="11" name="Picture 10">
            <a:extLst>
              <a:ext uri="{FF2B5EF4-FFF2-40B4-BE49-F238E27FC236}">
                <a16:creationId xmlns:a16="http://schemas.microsoft.com/office/drawing/2014/main" id="{A75C6E2A-02C4-039A-96CB-ECEF3234D368}"/>
              </a:ext>
            </a:extLst>
          </p:cNvPr>
          <p:cNvPicPr>
            <a:picLocks noChangeAspect="1"/>
          </p:cNvPicPr>
          <p:nvPr/>
        </p:nvPicPr>
        <p:blipFill>
          <a:blip r:embed="rId4"/>
          <a:stretch>
            <a:fillRect/>
          </a:stretch>
        </p:blipFill>
        <p:spPr>
          <a:xfrm>
            <a:off x="2859283" y="712346"/>
            <a:ext cx="5903909" cy="2643924"/>
          </a:xfrm>
          <a:prstGeom prst="rect">
            <a:avLst/>
          </a:prstGeom>
        </p:spPr>
      </p:pic>
      <p:sp>
        <p:nvSpPr>
          <p:cNvPr id="13" name="TextBox 12">
            <a:extLst>
              <a:ext uri="{FF2B5EF4-FFF2-40B4-BE49-F238E27FC236}">
                <a16:creationId xmlns:a16="http://schemas.microsoft.com/office/drawing/2014/main" id="{850053CD-5D05-A83D-DD24-2B37B0587D53}"/>
              </a:ext>
            </a:extLst>
          </p:cNvPr>
          <p:cNvSpPr txBox="1"/>
          <p:nvPr/>
        </p:nvSpPr>
        <p:spPr>
          <a:xfrm>
            <a:off x="1229381" y="3501731"/>
            <a:ext cx="3602718" cy="369332"/>
          </a:xfrm>
          <a:prstGeom prst="rect">
            <a:avLst/>
          </a:prstGeom>
          <a:noFill/>
        </p:spPr>
        <p:txBody>
          <a:bodyPr wrap="none" rtlCol="0">
            <a:spAutoFit/>
          </a:bodyPr>
          <a:lstStyle/>
          <a:p>
            <a:r>
              <a:rPr lang="en-US" dirty="0">
                <a:solidFill>
                  <a:schemeClr val="accent6"/>
                </a:solidFill>
              </a:rPr>
              <a:t>Training set of handwritten numbers</a:t>
            </a:r>
          </a:p>
        </p:txBody>
      </p:sp>
      <p:sp>
        <p:nvSpPr>
          <p:cNvPr id="14" name="TextBox 13">
            <a:extLst>
              <a:ext uri="{FF2B5EF4-FFF2-40B4-BE49-F238E27FC236}">
                <a16:creationId xmlns:a16="http://schemas.microsoft.com/office/drawing/2014/main" id="{EC611653-5D2F-5C8E-A1B6-008E1F766F96}"/>
              </a:ext>
            </a:extLst>
          </p:cNvPr>
          <p:cNvSpPr txBox="1"/>
          <p:nvPr/>
        </p:nvSpPr>
        <p:spPr>
          <a:xfrm>
            <a:off x="6875896" y="3534580"/>
            <a:ext cx="3129703" cy="369332"/>
          </a:xfrm>
          <a:prstGeom prst="rect">
            <a:avLst/>
          </a:prstGeom>
          <a:noFill/>
        </p:spPr>
        <p:txBody>
          <a:bodyPr wrap="none" rtlCol="0">
            <a:spAutoFit/>
          </a:bodyPr>
          <a:lstStyle/>
          <a:p>
            <a:r>
              <a:rPr lang="en-US" dirty="0">
                <a:solidFill>
                  <a:schemeClr val="accent6"/>
                </a:solidFill>
              </a:rPr>
              <a:t>2D Latent-space representation</a:t>
            </a:r>
          </a:p>
        </p:txBody>
      </p:sp>
    </p:spTree>
    <p:extLst>
      <p:ext uri="{BB962C8B-B14F-4D97-AF65-F5344CB8AC3E}">
        <p14:creationId xmlns:p14="http://schemas.microsoft.com/office/powerpoint/2010/main" val="1143580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4362B3-904D-9148-A6A2-8260BA120F74}"/>
              </a:ext>
            </a:extLst>
          </p:cNvPr>
          <p:cNvPicPr>
            <a:picLocks noChangeAspect="1"/>
          </p:cNvPicPr>
          <p:nvPr/>
        </p:nvPicPr>
        <p:blipFill>
          <a:blip r:embed="rId2"/>
          <a:stretch>
            <a:fillRect/>
          </a:stretch>
        </p:blipFill>
        <p:spPr>
          <a:xfrm>
            <a:off x="7836451" y="1264296"/>
            <a:ext cx="1880705" cy="1880705"/>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A6068246-6BF4-B3CD-6FD8-5DF425EAE8F1}"/>
              </a:ext>
            </a:extLst>
          </p:cNvPr>
          <p:cNvPicPr>
            <a:picLocks noChangeAspect="1"/>
          </p:cNvPicPr>
          <p:nvPr/>
        </p:nvPicPr>
        <p:blipFill>
          <a:blip r:embed="rId3"/>
          <a:stretch>
            <a:fillRect/>
          </a:stretch>
        </p:blipFill>
        <p:spPr>
          <a:xfrm>
            <a:off x="1657162" y="1264296"/>
            <a:ext cx="1880705" cy="1880705"/>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24B12770-BE78-7B0C-9989-ECEDE3BFAD1B}"/>
              </a:ext>
            </a:extLst>
          </p:cNvPr>
          <p:cNvSpPr txBox="1"/>
          <p:nvPr/>
        </p:nvSpPr>
        <p:spPr>
          <a:xfrm>
            <a:off x="3766053" y="3121224"/>
            <a:ext cx="3755711" cy="461665"/>
          </a:xfrm>
          <a:prstGeom prst="rect">
            <a:avLst/>
          </a:prstGeom>
          <a:noFill/>
        </p:spPr>
        <p:txBody>
          <a:bodyPr wrap="square">
            <a:spAutoFit/>
          </a:bodyPr>
          <a:lstStyle/>
          <a:p>
            <a:r>
              <a:rPr lang="en-US" sz="1200" dirty="0" err="1"/>
              <a:t>Rombach</a:t>
            </a:r>
            <a:r>
              <a:rPr lang="en-US" sz="1200" dirty="0"/>
              <a:t> et al. High-Resolution Image Synthesis with Latent Diffusion Models. arXiv:2112.10752</a:t>
            </a:r>
          </a:p>
        </p:txBody>
      </p:sp>
      <p:pic>
        <p:nvPicPr>
          <p:cNvPr id="18" name="Picture 17">
            <a:extLst>
              <a:ext uri="{FF2B5EF4-FFF2-40B4-BE49-F238E27FC236}">
                <a16:creationId xmlns:a16="http://schemas.microsoft.com/office/drawing/2014/main" id="{AC99C571-8D34-0A36-3170-DF5A723D30E1}"/>
              </a:ext>
            </a:extLst>
          </p:cNvPr>
          <p:cNvPicPr>
            <a:picLocks noChangeAspect="1"/>
          </p:cNvPicPr>
          <p:nvPr/>
        </p:nvPicPr>
        <p:blipFill>
          <a:blip r:embed="rId4"/>
          <a:stretch>
            <a:fillRect/>
          </a:stretch>
        </p:blipFill>
        <p:spPr>
          <a:xfrm>
            <a:off x="3537867" y="1264297"/>
            <a:ext cx="3755711" cy="1880705"/>
          </a:xfrm>
          <a:prstGeom prst="rect">
            <a:avLst/>
          </a:prstGeom>
        </p:spPr>
      </p:pic>
      <p:sp>
        <p:nvSpPr>
          <p:cNvPr id="19" name="TextBox 18">
            <a:extLst>
              <a:ext uri="{FF2B5EF4-FFF2-40B4-BE49-F238E27FC236}">
                <a16:creationId xmlns:a16="http://schemas.microsoft.com/office/drawing/2014/main" id="{7E31EF76-05B3-7796-07F4-0FAEBEC1519C}"/>
              </a:ext>
            </a:extLst>
          </p:cNvPr>
          <p:cNvSpPr txBox="1"/>
          <p:nvPr/>
        </p:nvSpPr>
        <p:spPr>
          <a:xfrm>
            <a:off x="5180712" y="879575"/>
            <a:ext cx="2149563" cy="461665"/>
          </a:xfrm>
          <a:prstGeom prst="rect">
            <a:avLst/>
          </a:prstGeom>
          <a:noFill/>
        </p:spPr>
        <p:txBody>
          <a:bodyPr wrap="none" rtlCol="0">
            <a:spAutoFit/>
          </a:bodyPr>
          <a:lstStyle/>
          <a:p>
            <a:r>
              <a:rPr lang="en-US" sz="2400" dirty="0">
                <a:solidFill>
                  <a:schemeClr val="accent6"/>
                </a:solidFill>
              </a:rPr>
              <a:t>Stable Diffusion</a:t>
            </a:r>
          </a:p>
        </p:txBody>
      </p:sp>
      <p:sp>
        <p:nvSpPr>
          <p:cNvPr id="20" name="TextBox 19">
            <a:extLst>
              <a:ext uri="{FF2B5EF4-FFF2-40B4-BE49-F238E27FC236}">
                <a16:creationId xmlns:a16="http://schemas.microsoft.com/office/drawing/2014/main" id="{5FB112BE-0BC3-0B1A-C16E-6768FE12CF9F}"/>
              </a:ext>
            </a:extLst>
          </p:cNvPr>
          <p:cNvSpPr txBox="1"/>
          <p:nvPr/>
        </p:nvSpPr>
        <p:spPr>
          <a:xfrm>
            <a:off x="718624" y="464077"/>
            <a:ext cx="4852290" cy="646331"/>
          </a:xfrm>
          <a:prstGeom prst="rect">
            <a:avLst/>
          </a:prstGeom>
          <a:noFill/>
        </p:spPr>
        <p:txBody>
          <a:bodyPr wrap="none" rtlCol="0">
            <a:spAutoFit/>
          </a:bodyPr>
          <a:lstStyle/>
          <a:p>
            <a:r>
              <a:rPr lang="en-US" sz="3600" dirty="0">
                <a:latin typeface="+mj-lt"/>
              </a:rPr>
              <a:t>Variational Autoencoders</a:t>
            </a:r>
          </a:p>
        </p:txBody>
      </p:sp>
      <p:pic>
        <p:nvPicPr>
          <p:cNvPr id="28674" name="Picture 2" descr="Fig. 1">
            <a:extLst>
              <a:ext uri="{FF2B5EF4-FFF2-40B4-BE49-F238E27FC236}">
                <a16:creationId xmlns:a16="http://schemas.microsoft.com/office/drawing/2014/main" id="{8BE372E2-342A-4D2B-83F9-525EDB719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0043" y="3800062"/>
            <a:ext cx="7242313" cy="24037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0A24DD-5E6A-A566-487A-8D0A06A47E38}"/>
              </a:ext>
            </a:extLst>
          </p:cNvPr>
          <p:cNvSpPr txBox="1"/>
          <p:nvPr/>
        </p:nvSpPr>
        <p:spPr>
          <a:xfrm>
            <a:off x="5235598" y="3800062"/>
            <a:ext cx="1111202" cy="523220"/>
          </a:xfrm>
          <a:prstGeom prst="rect">
            <a:avLst/>
          </a:prstGeom>
          <a:noFill/>
        </p:spPr>
        <p:txBody>
          <a:bodyPr wrap="none" rtlCol="0">
            <a:spAutoFit/>
          </a:bodyPr>
          <a:lstStyle/>
          <a:p>
            <a:r>
              <a:rPr lang="en-US" sz="2800" dirty="0" err="1">
                <a:solidFill>
                  <a:schemeClr val="accent6"/>
                </a:solidFill>
              </a:rPr>
              <a:t>scGEN</a:t>
            </a:r>
            <a:endParaRPr lang="en-US" sz="2800" dirty="0">
              <a:solidFill>
                <a:schemeClr val="accent6"/>
              </a:solidFill>
            </a:endParaRPr>
          </a:p>
        </p:txBody>
      </p:sp>
    </p:spTree>
    <p:extLst>
      <p:ext uri="{BB962C8B-B14F-4D97-AF65-F5344CB8AC3E}">
        <p14:creationId xmlns:p14="http://schemas.microsoft.com/office/powerpoint/2010/main" val="1077629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ig. 1">
            <a:extLst>
              <a:ext uri="{FF2B5EF4-FFF2-40B4-BE49-F238E27FC236}">
                <a16:creationId xmlns:a16="http://schemas.microsoft.com/office/drawing/2014/main" id="{C99125EA-1876-76B9-3733-CDF67B292F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3919"/>
          <a:stretch/>
        </p:blipFill>
        <p:spPr bwMode="auto">
          <a:xfrm>
            <a:off x="7070538" y="1837368"/>
            <a:ext cx="4525114" cy="40319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0B4C47-F7F7-70ED-614D-B979822EFAA0}"/>
              </a:ext>
            </a:extLst>
          </p:cNvPr>
          <p:cNvSpPr txBox="1"/>
          <p:nvPr/>
        </p:nvSpPr>
        <p:spPr>
          <a:xfrm>
            <a:off x="1213077" y="6396335"/>
            <a:ext cx="6096000" cy="461665"/>
          </a:xfrm>
          <a:prstGeom prst="rect">
            <a:avLst/>
          </a:prstGeom>
          <a:noFill/>
        </p:spPr>
        <p:txBody>
          <a:bodyPr wrap="square">
            <a:spAutoFit/>
          </a:bodyPr>
          <a:lstStyle/>
          <a:p>
            <a:r>
              <a:rPr lang="en-US" sz="1200" b="0" i="0" dirty="0">
                <a:solidFill>
                  <a:srgbClr val="333333"/>
                </a:solidFill>
                <a:effectLst/>
                <a:latin typeface="Calibri" panose="020F0502020204030204" pitchFamily="34" charset="0"/>
                <a:cs typeface="Calibri" panose="020F0502020204030204" pitchFamily="34" charset="0"/>
              </a:rPr>
              <a:t>Fischer, D.S., </a:t>
            </a:r>
            <a:r>
              <a:rPr lang="en-US" sz="1200" b="0" i="0" dirty="0" err="1">
                <a:solidFill>
                  <a:srgbClr val="333333"/>
                </a:solidFill>
                <a:effectLst/>
                <a:latin typeface="Calibri" panose="020F0502020204030204" pitchFamily="34" charset="0"/>
                <a:cs typeface="Calibri" panose="020F0502020204030204" pitchFamily="34" charset="0"/>
              </a:rPr>
              <a:t>Dony</a:t>
            </a:r>
            <a:r>
              <a:rPr lang="en-US" sz="1200" b="0" i="0" dirty="0">
                <a:solidFill>
                  <a:srgbClr val="333333"/>
                </a:solidFill>
                <a:effectLst/>
                <a:latin typeface="Calibri" panose="020F0502020204030204" pitchFamily="34" charset="0"/>
                <a:cs typeface="Calibri" panose="020F0502020204030204" pitchFamily="34" charset="0"/>
              </a:rPr>
              <a:t>, L., König, M. </a:t>
            </a:r>
            <a:r>
              <a:rPr lang="en-US" sz="1200" b="0" i="1" dirty="0">
                <a:solidFill>
                  <a:srgbClr val="333333"/>
                </a:solidFill>
                <a:effectLst/>
                <a:latin typeface="Calibri" panose="020F0502020204030204" pitchFamily="34" charset="0"/>
                <a:cs typeface="Calibri" panose="020F0502020204030204" pitchFamily="34" charset="0"/>
              </a:rPr>
              <a:t>et al.</a:t>
            </a:r>
            <a:r>
              <a:rPr lang="en-US" sz="1200" b="0" i="0" dirty="0">
                <a:solidFill>
                  <a:srgbClr val="333333"/>
                </a:solidFill>
                <a:effectLst/>
                <a:latin typeface="Calibri" panose="020F0502020204030204" pitchFamily="34" charset="0"/>
                <a:cs typeface="Calibri" panose="020F0502020204030204" pitchFamily="34" charset="0"/>
              </a:rPr>
              <a:t> </a:t>
            </a:r>
            <a:r>
              <a:rPr lang="en-US" sz="1200" b="0" i="0" dirty="0" err="1">
                <a:solidFill>
                  <a:srgbClr val="333333"/>
                </a:solidFill>
                <a:effectLst/>
                <a:latin typeface="Calibri" panose="020F0502020204030204" pitchFamily="34" charset="0"/>
                <a:cs typeface="Calibri" panose="020F0502020204030204" pitchFamily="34" charset="0"/>
              </a:rPr>
              <a:t>Sfaira</a:t>
            </a:r>
            <a:r>
              <a:rPr lang="en-US" sz="1200" b="0" i="0" dirty="0">
                <a:solidFill>
                  <a:srgbClr val="333333"/>
                </a:solidFill>
                <a:effectLst/>
                <a:latin typeface="Calibri" panose="020F0502020204030204" pitchFamily="34" charset="0"/>
                <a:cs typeface="Calibri" panose="020F0502020204030204" pitchFamily="34" charset="0"/>
              </a:rPr>
              <a:t> accelerates data and model reuse in single cell genomics. </a:t>
            </a:r>
            <a:r>
              <a:rPr lang="en-US" sz="1200" b="0" i="1" dirty="0">
                <a:solidFill>
                  <a:srgbClr val="333333"/>
                </a:solidFill>
                <a:effectLst/>
                <a:latin typeface="Calibri" panose="020F0502020204030204" pitchFamily="34" charset="0"/>
                <a:cs typeface="Calibri" panose="020F0502020204030204" pitchFamily="34" charset="0"/>
              </a:rPr>
              <a:t>Genome Biol</a:t>
            </a:r>
            <a:r>
              <a:rPr lang="en-US" sz="1200" b="0" i="0" dirty="0">
                <a:solidFill>
                  <a:srgbClr val="333333"/>
                </a:solidFill>
                <a:effectLst/>
                <a:latin typeface="Calibri" panose="020F0502020204030204" pitchFamily="34" charset="0"/>
                <a:cs typeface="Calibri" panose="020F0502020204030204" pitchFamily="34" charset="0"/>
              </a:rPr>
              <a:t> </a:t>
            </a:r>
            <a:r>
              <a:rPr lang="en-US" sz="1200" b="1" i="0" dirty="0">
                <a:solidFill>
                  <a:srgbClr val="333333"/>
                </a:solidFill>
                <a:effectLst/>
                <a:latin typeface="Calibri" panose="020F0502020204030204" pitchFamily="34" charset="0"/>
                <a:cs typeface="Calibri" panose="020F0502020204030204" pitchFamily="34" charset="0"/>
              </a:rPr>
              <a:t>22</a:t>
            </a:r>
            <a:r>
              <a:rPr lang="en-US" sz="1200" b="0" i="0" dirty="0">
                <a:solidFill>
                  <a:srgbClr val="333333"/>
                </a:solidFill>
                <a:effectLst/>
                <a:latin typeface="Calibri" panose="020F0502020204030204" pitchFamily="34" charset="0"/>
                <a:cs typeface="Calibri" panose="020F0502020204030204" pitchFamily="34" charset="0"/>
              </a:rPr>
              <a:t>, 248 (2021). https://</a:t>
            </a:r>
            <a:r>
              <a:rPr lang="en-US" sz="1200" b="0" i="0" dirty="0" err="1">
                <a:solidFill>
                  <a:srgbClr val="333333"/>
                </a:solidFill>
                <a:effectLst/>
                <a:latin typeface="Calibri" panose="020F0502020204030204" pitchFamily="34" charset="0"/>
                <a:cs typeface="Calibri" panose="020F0502020204030204" pitchFamily="34" charset="0"/>
              </a:rPr>
              <a:t>doi.org</a:t>
            </a:r>
            <a:r>
              <a:rPr lang="en-US" sz="1200" b="0" i="0" dirty="0">
                <a:solidFill>
                  <a:srgbClr val="333333"/>
                </a:solidFill>
                <a:effectLst/>
                <a:latin typeface="Calibri" panose="020F0502020204030204" pitchFamily="34" charset="0"/>
                <a:cs typeface="Calibri" panose="020F0502020204030204" pitchFamily="34" charset="0"/>
              </a:rPr>
              <a:t>/10.1186/s13059-021-02452-6</a:t>
            </a:r>
            <a:endParaRPr lang="en-US" sz="12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8103265-26FF-97A1-F9BF-D36E6402EB2C}"/>
              </a:ext>
            </a:extLst>
          </p:cNvPr>
          <p:cNvPicPr>
            <a:picLocks noChangeAspect="1"/>
          </p:cNvPicPr>
          <p:nvPr/>
        </p:nvPicPr>
        <p:blipFill>
          <a:blip r:embed="rId3"/>
          <a:stretch>
            <a:fillRect/>
          </a:stretch>
        </p:blipFill>
        <p:spPr>
          <a:xfrm>
            <a:off x="596348" y="2595193"/>
            <a:ext cx="6221392" cy="2516323"/>
          </a:xfrm>
          <a:prstGeom prst="rect">
            <a:avLst/>
          </a:prstGeom>
        </p:spPr>
      </p:pic>
      <p:sp>
        <p:nvSpPr>
          <p:cNvPr id="3" name="TextBox 2">
            <a:extLst>
              <a:ext uri="{FF2B5EF4-FFF2-40B4-BE49-F238E27FC236}">
                <a16:creationId xmlns:a16="http://schemas.microsoft.com/office/drawing/2014/main" id="{E9511861-3A85-2DE8-AF2A-DF60A98EA876}"/>
              </a:ext>
            </a:extLst>
          </p:cNvPr>
          <p:cNvSpPr txBox="1"/>
          <p:nvPr/>
        </p:nvSpPr>
        <p:spPr>
          <a:xfrm>
            <a:off x="718624" y="464077"/>
            <a:ext cx="9038693" cy="646331"/>
          </a:xfrm>
          <a:prstGeom prst="rect">
            <a:avLst/>
          </a:prstGeom>
          <a:noFill/>
        </p:spPr>
        <p:txBody>
          <a:bodyPr wrap="none" rtlCol="0">
            <a:spAutoFit/>
          </a:bodyPr>
          <a:lstStyle/>
          <a:p>
            <a:r>
              <a:rPr lang="en-US" sz="3600" dirty="0">
                <a:latin typeface="+mj-lt"/>
              </a:rPr>
              <a:t>Towards sharable and reproducible embeddings</a:t>
            </a:r>
          </a:p>
        </p:txBody>
      </p:sp>
      <p:sp>
        <p:nvSpPr>
          <p:cNvPr id="4" name="TextBox 3">
            <a:extLst>
              <a:ext uri="{FF2B5EF4-FFF2-40B4-BE49-F238E27FC236}">
                <a16:creationId xmlns:a16="http://schemas.microsoft.com/office/drawing/2014/main" id="{10C78031-6D44-5185-31E9-1317F837DA7F}"/>
              </a:ext>
            </a:extLst>
          </p:cNvPr>
          <p:cNvSpPr txBox="1"/>
          <p:nvPr/>
        </p:nvSpPr>
        <p:spPr>
          <a:xfrm>
            <a:off x="718624" y="1268069"/>
            <a:ext cx="4520981" cy="369332"/>
          </a:xfrm>
          <a:prstGeom prst="rect">
            <a:avLst/>
          </a:prstGeom>
          <a:noFill/>
        </p:spPr>
        <p:txBody>
          <a:bodyPr wrap="none" rtlCol="0">
            <a:spAutoFit/>
          </a:bodyPr>
          <a:lstStyle/>
          <a:p>
            <a:r>
              <a:rPr lang="en-US" dirty="0"/>
              <a:t>Using generative, deep-learning based models</a:t>
            </a:r>
          </a:p>
        </p:txBody>
      </p:sp>
      <p:sp>
        <p:nvSpPr>
          <p:cNvPr id="6" name="TextBox 5">
            <a:extLst>
              <a:ext uri="{FF2B5EF4-FFF2-40B4-BE49-F238E27FC236}">
                <a16:creationId xmlns:a16="http://schemas.microsoft.com/office/drawing/2014/main" id="{A2735257-2C29-8541-8FCB-60AC5299F481}"/>
              </a:ext>
            </a:extLst>
          </p:cNvPr>
          <p:cNvSpPr txBox="1"/>
          <p:nvPr/>
        </p:nvSpPr>
        <p:spPr>
          <a:xfrm>
            <a:off x="718624" y="1948862"/>
            <a:ext cx="4719754" cy="646331"/>
          </a:xfrm>
          <a:prstGeom prst="rect">
            <a:avLst/>
          </a:prstGeom>
          <a:noFill/>
        </p:spPr>
        <p:txBody>
          <a:bodyPr wrap="none" rtlCol="0">
            <a:spAutoFit/>
          </a:bodyPr>
          <a:lstStyle/>
          <a:p>
            <a:r>
              <a:rPr lang="en-US" dirty="0" err="1"/>
              <a:t>Eg.</a:t>
            </a:r>
            <a:r>
              <a:rPr lang="en-US" dirty="0"/>
              <a:t> </a:t>
            </a:r>
            <a:r>
              <a:rPr lang="en-US" dirty="0" err="1"/>
              <a:t>Sfaira</a:t>
            </a:r>
            <a:r>
              <a:rPr lang="en-US" dirty="0"/>
              <a:t> (Theis lab) </a:t>
            </a:r>
          </a:p>
          <a:p>
            <a:r>
              <a:rPr lang="en-US" dirty="0"/>
              <a:t>Online ‘zoo’ of hundreds of datasets and models</a:t>
            </a:r>
          </a:p>
        </p:txBody>
      </p:sp>
      <p:sp>
        <p:nvSpPr>
          <p:cNvPr id="7" name="TextBox 6">
            <a:extLst>
              <a:ext uri="{FF2B5EF4-FFF2-40B4-BE49-F238E27FC236}">
                <a16:creationId xmlns:a16="http://schemas.microsoft.com/office/drawing/2014/main" id="{08D1B739-EF77-2E42-E8C6-F3EE6B3EE633}"/>
              </a:ext>
            </a:extLst>
          </p:cNvPr>
          <p:cNvSpPr txBox="1"/>
          <p:nvPr/>
        </p:nvSpPr>
        <p:spPr>
          <a:xfrm>
            <a:off x="7113719" y="1131908"/>
            <a:ext cx="4481933" cy="646331"/>
          </a:xfrm>
          <a:prstGeom prst="rect">
            <a:avLst/>
          </a:prstGeom>
          <a:noFill/>
        </p:spPr>
        <p:txBody>
          <a:bodyPr wrap="none" rtlCol="0">
            <a:spAutoFit/>
          </a:bodyPr>
          <a:lstStyle/>
          <a:p>
            <a:r>
              <a:rPr lang="en-US" dirty="0"/>
              <a:t>Project your own data into shared embedding</a:t>
            </a:r>
          </a:p>
          <a:p>
            <a:r>
              <a:rPr lang="en-US" dirty="0"/>
              <a:t>transfer cell type labels</a:t>
            </a:r>
          </a:p>
        </p:txBody>
      </p:sp>
    </p:spTree>
    <p:extLst>
      <p:ext uri="{BB962C8B-B14F-4D97-AF65-F5344CB8AC3E}">
        <p14:creationId xmlns:p14="http://schemas.microsoft.com/office/powerpoint/2010/main" val="633850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4A9D8-111D-2CE6-0290-7BE54BEAC5FE}"/>
              </a:ext>
            </a:extLst>
          </p:cNvPr>
          <p:cNvSpPr>
            <a:spLocks noGrp="1"/>
          </p:cNvSpPr>
          <p:nvPr>
            <p:ph type="title"/>
          </p:nvPr>
        </p:nvSpPr>
        <p:spPr/>
        <p:txBody>
          <a:bodyPr/>
          <a:lstStyle/>
          <a:p>
            <a:r>
              <a:rPr lang="en-US" dirty="0"/>
              <a:t>Visualization with </a:t>
            </a:r>
            <a:r>
              <a:rPr lang="en-US" dirty="0" err="1">
                <a:solidFill>
                  <a:schemeClr val="accent6"/>
                </a:solidFill>
              </a:rPr>
              <a:t>tSNE</a:t>
            </a:r>
            <a:r>
              <a:rPr lang="en-US" dirty="0">
                <a:solidFill>
                  <a:schemeClr val="accent6"/>
                </a:solidFill>
              </a:rPr>
              <a:t>/UMAP</a:t>
            </a:r>
          </a:p>
        </p:txBody>
      </p:sp>
      <p:pic>
        <p:nvPicPr>
          <p:cNvPr id="5" name="Picture 4">
            <a:extLst>
              <a:ext uri="{FF2B5EF4-FFF2-40B4-BE49-F238E27FC236}">
                <a16:creationId xmlns:a16="http://schemas.microsoft.com/office/drawing/2014/main" id="{F68763D7-0421-CFF0-2C7B-222BB8D8F028}"/>
              </a:ext>
            </a:extLst>
          </p:cNvPr>
          <p:cNvPicPr>
            <a:picLocks noChangeAspect="1"/>
          </p:cNvPicPr>
          <p:nvPr/>
        </p:nvPicPr>
        <p:blipFill>
          <a:blip r:embed="rId2"/>
          <a:stretch>
            <a:fillRect/>
          </a:stretch>
        </p:blipFill>
        <p:spPr>
          <a:xfrm>
            <a:off x="6483800" y="2743508"/>
            <a:ext cx="2143191" cy="1992720"/>
          </a:xfrm>
          <a:prstGeom prst="rect">
            <a:avLst/>
          </a:prstGeom>
        </p:spPr>
      </p:pic>
      <p:grpSp>
        <p:nvGrpSpPr>
          <p:cNvPr id="8" name="Group 7">
            <a:extLst>
              <a:ext uri="{FF2B5EF4-FFF2-40B4-BE49-F238E27FC236}">
                <a16:creationId xmlns:a16="http://schemas.microsoft.com/office/drawing/2014/main" id="{9AE7C686-3373-8FA2-7937-11B25C54BBE4}"/>
              </a:ext>
            </a:extLst>
          </p:cNvPr>
          <p:cNvGrpSpPr/>
          <p:nvPr/>
        </p:nvGrpSpPr>
        <p:grpSpPr>
          <a:xfrm>
            <a:off x="9013687" y="2562647"/>
            <a:ext cx="1797878" cy="1993392"/>
            <a:chOff x="9013687" y="2248862"/>
            <a:chExt cx="1797878" cy="1993392"/>
          </a:xfrm>
        </p:grpSpPr>
        <p:pic>
          <p:nvPicPr>
            <p:cNvPr id="4" name="Picture 3">
              <a:extLst>
                <a:ext uri="{FF2B5EF4-FFF2-40B4-BE49-F238E27FC236}">
                  <a16:creationId xmlns:a16="http://schemas.microsoft.com/office/drawing/2014/main" id="{8327FA83-3386-3BE8-7C28-D85562183628}"/>
                </a:ext>
              </a:extLst>
            </p:cNvPr>
            <p:cNvPicPr>
              <a:picLocks noChangeAspect="1"/>
            </p:cNvPicPr>
            <p:nvPr/>
          </p:nvPicPr>
          <p:blipFill>
            <a:blip r:embed="rId3"/>
            <a:stretch>
              <a:fillRect/>
            </a:stretch>
          </p:blipFill>
          <p:spPr>
            <a:xfrm>
              <a:off x="9013687" y="2248862"/>
              <a:ext cx="1797878" cy="1993392"/>
            </a:xfrm>
            <a:prstGeom prst="rect">
              <a:avLst/>
            </a:prstGeom>
          </p:spPr>
        </p:pic>
        <p:sp>
          <p:nvSpPr>
            <p:cNvPr id="7" name="TextBox 6">
              <a:extLst>
                <a:ext uri="{FF2B5EF4-FFF2-40B4-BE49-F238E27FC236}">
                  <a16:creationId xmlns:a16="http://schemas.microsoft.com/office/drawing/2014/main" id="{098C2C2D-389D-DEAB-542E-277E4EBA8A48}"/>
                </a:ext>
              </a:extLst>
            </p:cNvPr>
            <p:cNvSpPr txBox="1"/>
            <p:nvPr/>
          </p:nvSpPr>
          <p:spPr>
            <a:xfrm>
              <a:off x="9051235" y="2248862"/>
              <a:ext cx="861391" cy="369332"/>
            </a:xfrm>
            <a:prstGeom prst="rect">
              <a:avLst/>
            </a:prstGeom>
            <a:noFill/>
          </p:spPr>
          <p:txBody>
            <a:bodyPr wrap="square">
              <a:spAutoFit/>
            </a:bodyPr>
            <a:lstStyle/>
            <a:p>
              <a:r>
                <a:rPr lang="en-US" dirty="0">
                  <a:sym typeface="Wingdings" pitchFamily="2" charset="2"/>
                </a:rPr>
                <a:t>UMAP</a:t>
              </a:r>
              <a:endParaRPr lang="en-US" dirty="0"/>
            </a:p>
          </p:txBody>
        </p:sp>
      </p:grpSp>
      <p:sp>
        <p:nvSpPr>
          <p:cNvPr id="9" name="TextBox 8">
            <a:extLst>
              <a:ext uri="{FF2B5EF4-FFF2-40B4-BE49-F238E27FC236}">
                <a16:creationId xmlns:a16="http://schemas.microsoft.com/office/drawing/2014/main" id="{DE2C2180-BFA3-9A03-2F17-80073022594B}"/>
              </a:ext>
            </a:extLst>
          </p:cNvPr>
          <p:cNvSpPr txBox="1"/>
          <p:nvPr/>
        </p:nvSpPr>
        <p:spPr>
          <a:xfrm>
            <a:off x="6422887" y="2612376"/>
            <a:ext cx="861391" cy="369332"/>
          </a:xfrm>
          <a:prstGeom prst="rect">
            <a:avLst/>
          </a:prstGeom>
          <a:noFill/>
        </p:spPr>
        <p:txBody>
          <a:bodyPr wrap="square">
            <a:spAutoFit/>
          </a:bodyPr>
          <a:lstStyle/>
          <a:p>
            <a:r>
              <a:rPr lang="en-US" dirty="0" err="1">
                <a:sym typeface="Wingdings" pitchFamily="2" charset="2"/>
              </a:rPr>
              <a:t>tSNE</a:t>
            </a:r>
            <a:endParaRPr lang="en-US" dirty="0"/>
          </a:p>
        </p:txBody>
      </p:sp>
      <p:sp>
        <p:nvSpPr>
          <p:cNvPr id="10" name="TextBox 9">
            <a:extLst>
              <a:ext uri="{FF2B5EF4-FFF2-40B4-BE49-F238E27FC236}">
                <a16:creationId xmlns:a16="http://schemas.microsoft.com/office/drawing/2014/main" id="{BA13F051-0C07-8D5D-8D7C-80F59F85531A}"/>
              </a:ext>
            </a:extLst>
          </p:cNvPr>
          <p:cNvSpPr txBox="1"/>
          <p:nvPr/>
        </p:nvSpPr>
        <p:spPr>
          <a:xfrm>
            <a:off x="3511826" y="1251410"/>
            <a:ext cx="4373313" cy="646331"/>
          </a:xfrm>
          <a:prstGeom prst="rect">
            <a:avLst/>
          </a:prstGeom>
          <a:noFill/>
        </p:spPr>
        <p:txBody>
          <a:bodyPr wrap="none" rtlCol="0">
            <a:spAutoFit/>
          </a:bodyPr>
          <a:lstStyle/>
          <a:p>
            <a:r>
              <a:rPr lang="en-US" dirty="0"/>
              <a:t>T-distributed stochastic neighbor embedding</a:t>
            </a:r>
          </a:p>
          <a:p>
            <a:r>
              <a:rPr lang="en-US" dirty="0"/>
              <a:t>Uniform Manifold Approximation</a:t>
            </a:r>
          </a:p>
        </p:txBody>
      </p:sp>
      <p:sp>
        <p:nvSpPr>
          <p:cNvPr id="3" name="Content Placeholder 2">
            <a:extLst>
              <a:ext uri="{FF2B5EF4-FFF2-40B4-BE49-F238E27FC236}">
                <a16:creationId xmlns:a16="http://schemas.microsoft.com/office/drawing/2014/main" id="{1BFB63BB-8144-B468-8CC3-EE1EDCA2876B}"/>
              </a:ext>
            </a:extLst>
          </p:cNvPr>
          <p:cNvSpPr>
            <a:spLocks noGrp="1"/>
          </p:cNvSpPr>
          <p:nvPr>
            <p:ph idx="1"/>
          </p:nvPr>
        </p:nvSpPr>
        <p:spPr>
          <a:xfrm>
            <a:off x="838200" y="2069686"/>
            <a:ext cx="10515600" cy="4351338"/>
          </a:xfrm>
        </p:spPr>
        <p:txBody>
          <a:bodyPr>
            <a:normAutofit fontScale="92500" lnSpcReduction="10000"/>
          </a:bodyPr>
          <a:lstStyle/>
          <a:p>
            <a:r>
              <a:rPr lang="en-US" dirty="0"/>
              <a:t>Non-linear dimensionality reduction best suited to visualization</a:t>
            </a:r>
          </a:p>
          <a:p>
            <a:r>
              <a:rPr lang="en-US" dirty="0"/>
              <a:t>PCA space </a:t>
            </a:r>
            <a:r>
              <a:rPr lang="en-US" dirty="0">
                <a:sym typeface="Wingdings" pitchFamily="2" charset="2"/>
              </a:rPr>
              <a:t> Neighbor Graph </a:t>
            </a:r>
          </a:p>
          <a:p>
            <a:r>
              <a:rPr lang="en-US" dirty="0">
                <a:sym typeface="Wingdings" pitchFamily="2" charset="2"/>
              </a:rPr>
              <a:t>Not a good way to cluster cells</a:t>
            </a:r>
          </a:p>
          <a:p>
            <a:pPr lvl="1"/>
            <a:r>
              <a:rPr lang="en-US" dirty="0">
                <a:sym typeface="Wingdings" pitchFamily="2" charset="2"/>
              </a:rPr>
              <a:t>But clusters </a:t>
            </a:r>
            <a:r>
              <a:rPr lang="en-US" i="1" dirty="0">
                <a:sym typeface="Wingdings" pitchFamily="2" charset="2"/>
              </a:rPr>
              <a:t>should</a:t>
            </a:r>
            <a:r>
              <a:rPr lang="en-US" dirty="0">
                <a:sym typeface="Wingdings" pitchFamily="2" charset="2"/>
              </a:rPr>
              <a:t> correlate visually</a:t>
            </a:r>
          </a:p>
          <a:p>
            <a:r>
              <a:rPr lang="en-US" dirty="0">
                <a:sym typeface="Wingdings" pitchFamily="2" charset="2"/>
              </a:rPr>
              <a:t>Very Similar Algorithms</a:t>
            </a:r>
          </a:p>
          <a:p>
            <a:pPr lvl="1"/>
            <a:r>
              <a:rPr lang="en-US" dirty="0" err="1">
                <a:sym typeface="Wingdings" pitchFamily="2" charset="2"/>
              </a:rPr>
              <a:t>tSNE</a:t>
            </a:r>
            <a:r>
              <a:rPr lang="en-US" dirty="0">
                <a:sym typeface="Wingdings" pitchFamily="2" charset="2"/>
              </a:rPr>
              <a:t> runs a normalization on </a:t>
            </a:r>
          </a:p>
          <a:p>
            <a:pPr marL="457200" lvl="1" indent="0">
              <a:buNone/>
            </a:pPr>
            <a:r>
              <a:rPr lang="en-US" dirty="0">
                <a:sym typeface="Wingdings" pitchFamily="2" charset="2"/>
              </a:rPr>
              <a:t>     distance graph in PCA space, UMAP doesn’t</a:t>
            </a:r>
          </a:p>
          <a:p>
            <a:pPr lvl="1"/>
            <a:r>
              <a:rPr lang="en-US" dirty="0" err="1">
                <a:sym typeface="Wingdings" pitchFamily="2" charset="2"/>
              </a:rPr>
              <a:t>tSNE</a:t>
            </a:r>
            <a:r>
              <a:rPr lang="en-US" dirty="0">
                <a:sym typeface="Wingdings" pitchFamily="2" charset="2"/>
              </a:rPr>
              <a:t> favors fine / local structure</a:t>
            </a:r>
          </a:p>
          <a:p>
            <a:pPr lvl="1"/>
            <a:r>
              <a:rPr lang="en-US" dirty="0">
                <a:sym typeface="Wingdings" pitchFamily="2" charset="2"/>
              </a:rPr>
              <a:t>UMAP “smooths” clusters, favors global structure</a:t>
            </a:r>
          </a:p>
          <a:p>
            <a:pPr lvl="1"/>
            <a:r>
              <a:rPr lang="en-US" dirty="0">
                <a:solidFill>
                  <a:schemeClr val="accent6"/>
                </a:solidFill>
                <a:sym typeface="Wingdings" pitchFamily="2" charset="2"/>
              </a:rPr>
              <a:t>Speed</a:t>
            </a:r>
            <a:r>
              <a:rPr lang="en-US" dirty="0">
                <a:sym typeface="Wingdings" pitchFamily="2" charset="2"/>
              </a:rPr>
              <a:t>: UMAP &gt;&gt; </a:t>
            </a:r>
            <a:r>
              <a:rPr lang="en-US" dirty="0" err="1">
                <a:sym typeface="Wingdings" pitchFamily="2" charset="2"/>
              </a:rPr>
              <a:t>tSNE</a:t>
            </a:r>
            <a:endParaRPr lang="en-US" dirty="0">
              <a:sym typeface="Wingdings" pitchFamily="2" charset="2"/>
            </a:endParaRPr>
          </a:p>
          <a:p>
            <a:r>
              <a:rPr lang="en-US" dirty="0">
                <a:sym typeface="Wingdings" pitchFamily="2" charset="2"/>
              </a:rPr>
              <a:t>Proximity roughly corresponds to similarity</a:t>
            </a:r>
          </a:p>
        </p:txBody>
      </p:sp>
    </p:spTree>
    <p:extLst>
      <p:ext uri="{BB962C8B-B14F-4D97-AF65-F5344CB8AC3E}">
        <p14:creationId xmlns:p14="http://schemas.microsoft.com/office/powerpoint/2010/main" val="3440474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9DAF-32F1-4349-EE71-4893B9215C49}"/>
              </a:ext>
            </a:extLst>
          </p:cNvPr>
          <p:cNvSpPr>
            <a:spLocks noGrp="1"/>
          </p:cNvSpPr>
          <p:nvPr>
            <p:ph type="title"/>
          </p:nvPr>
        </p:nvSpPr>
        <p:spPr/>
        <p:txBody>
          <a:bodyPr/>
          <a:lstStyle/>
          <a:p>
            <a:r>
              <a:rPr lang="en-US" dirty="0"/>
              <a:t>No one projection is “</a:t>
            </a:r>
            <a:r>
              <a:rPr lang="en-US" dirty="0">
                <a:solidFill>
                  <a:schemeClr val="accent6"/>
                </a:solidFill>
              </a:rPr>
              <a:t>correct</a:t>
            </a:r>
            <a:r>
              <a:rPr lang="en-US" dirty="0"/>
              <a:t>”</a:t>
            </a:r>
          </a:p>
        </p:txBody>
      </p:sp>
      <p:pic>
        <p:nvPicPr>
          <p:cNvPr id="30722" name="Picture 2" descr="r/mapporncirclejerk - my take on a map projection alignment chart">
            <a:extLst>
              <a:ext uri="{FF2B5EF4-FFF2-40B4-BE49-F238E27FC236}">
                <a16:creationId xmlns:a16="http://schemas.microsoft.com/office/drawing/2014/main" id="{9104BBFF-2EAF-A4F6-8BCD-C6B5654BFB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0035" y="1372634"/>
            <a:ext cx="5345043" cy="5345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305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3B21-8C99-A60C-671B-B11CB4367598}"/>
              </a:ext>
            </a:extLst>
          </p:cNvPr>
          <p:cNvSpPr>
            <a:spLocks noGrp="1"/>
          </p:cNvSpPr>
          <p:nvPr>
            <p:ph type="title"/>
          </p:nvPr>
        </p:nvSpPr>
        <p:spPr/>
        <p:txBody>
          <a:bodyPr/>
          <a:lstStyle/>
          <a:p>
            <a:r>
              <a:rPr lang="en-US" dirty="0"/>
              <a:t>Clustering</a:t>
            </a:r>
          </a:p>
        </p:txBody>
      </p:sp>
      <p:pic>
        <p:nvPicPr>
          <p:cNvPr id="23554" name="Picture 2">
            <a:extLst>
              <a:ext uri="{FF2B5EF4-FFF2-40B4-BE49-F238E27FC236}">
                <a16:creationId xmlns:a16="http://schemas.microsoft.com/office/drawing/2014/main" id="{EF362F54-BD68-DB94-22C0-B0831F544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853" y="435973"/>
            <a:ext cx="4561473" cy="25094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255515-226F-168D-6D8B-7FBDB7466011}"/>
              </a:ext>
            </a:extLst>
          </p:cNvPr>
          <p:cNvSpPr txBox="1"/>
          <p:nvPr/>
        </p:nvSpPr>
        <p:spPr>
          <a:xfrm>
            <a:off x="728871" y="1485169"/>
            <a:ext cx="5989982" cy="5078313"/>
          </a:xfrm>
          <a:prstGeom prst="rect">
            <a:avLst/>
          </a:prstGeom>
          <a:noFill/>
        </p:spPr>
        <p:txBody>
          <a:bodyPr wrap="square" rtlCol="0">
            <a:spAutoFit/>
          </a:bodyPr>
          <a:lstStyle/>
          <a:p>
            <a:r>
              <a:rPr lang="en-US" dirty="0"/>
              <a:t>Generally run on latent space (</a:t>
            </a:r>
            <a:r>
              <a:rPr lang="en-US" dirty="0" err="1"/>
              <a:t>eg.</a:t>
            </a:r>
            <a:r>
              <a:rPr lang="en-US" dirty="0"/>
              <a:t> PC space)</a:t>
            </a:r>
          </a:p>
          <a:p>
            <a:endParaRPr lang="en-US" dirty="0"/>
          </a:p>
          <a:p>
            <a:r>
              <a:rPr lang="en-US" dirty="0"/>
              <a:t>Built into Cell Ranger, most 3</a:t>
            </a:r>
            <a:r>
              <a:rPr lang="en-US" baseline="30000" dirty="0"/>
              <a:t>rd</a:t>
            </a:r>
            <a:r>
              <a:rPr lang="en-US" dirty="0"/>
              <a:t> party tools:</a:t>
            </a:r>
          </a:p>
          <a:p>
            <a:r>
              <a:rPr lang="en-US" dirty="0">
                <a:solidFill>
                  <a:schemeClr val="accent6"/>
                </a:solidFill>
              </a:rPr>
              <a:t>K-means:</a:t>
            </a:r>
          </a:p>
          <a:p>
            <a:pPr marL="285750" indent="-285750">
              <a:buFont typeface="Arial" panose="020B0604020202020204" pitchFamily="34" charset="0"/>
              <a:buChar char="•"/>
            </a:pPr>
            <a:r>
              <a:rPr lang="en-US" dirty="0"/>
              <a:t>Ask algorithm to break data into ‘K’ optimally distinct clusters</a:t>
            </a:r>
          </a:p>
          <a:p>
            <a:pPr marL="285750" indent="-285750">
              <a:buFont typeface="Arial" panose="020B0604020202020204" pitchFamily="34" charset="0"/>
              <a:buChar char="•"/>
            </a:pPr>
            <a:r>
              <a:rPr lang="en-US" dirty="0"/>
              <a:t>Usually run iteratively over a range of ‘K’ based on expectations of cell types, state, </a:t>
            </a:r>
            <a:r>
              <a:rPr lang="en-US" dirty="0" err="1"/>
              <a:t>etc</a:t>
            </a:r>
            <a:r>
              <a:rPr lang="en-US" dirty="0"/>
              <a:t> in data</a:t>
            </a:r>
          </a:p>
          <a:p>
            <a:endParaRPr lang="en-US" dirty="0"/>
          </a:p>
          <a:p>
            <a:r>
              <a:rPr lang="en-US" dirty="0">
                <a:solidFill>
                  <a:schemeClr val="accent6"/>
                </a:solidFill>
              </a:rPr>
              <a:t>Graph-Based (</a:t>
            </a:r>
            <a:r>
              <a:rPr lang="en-US" dirty="0" err="1">
                <a:solidFill>
                  <a:schemeClr val="accent6"/>
                </a:solidFill>
              </a:rPr>
              <a:t>eg.</a:t>
            </a:r>
            <a:r>
              <a:rPr lang="en-US" dirty="0">
                <a:solidFill>
                  <a:schemeClr val="accent6"/>
                </a:solidFill>
              </a:rPr>
              <a:t> Louvain or Leiden Modularity Optimization)</a:t>
            </a:r>
          </a:p>
          <a:p>
            <a:pPr marL="285750" indent="-285750">
              <a:buFont typeface="Arial" panose="020B0604020202020204" pitchFamily="34" charset="0"/>
              <a:buChar char="•"/>
            </a:pPr>
            <a:r>
              <a:rPr lang="en-US" dirty="0"/>
              <a:t>Compute all pairwise Euclidean distances in latent space</a:t>
            </a:r>
          </a:p>
          <a:p>
            <a:pPr marL="285750" indent="-285750">
              <a:buFont typeface="Arial" panose="020B0604020202020204" pitchFamily="34" charset="0"/>
              <a:buChar char="•"/>
            </a:pPr>
            <a:r>
              <a:rPr lang="en-US" dirty="0"/>
              <a:t>Trim graph only keep each cells ‘K’ nearest neighbors* (k</a:t>
            </a:r>
          </a:p>
          <a:p>
            <a:pPr marL="742950" lvl="1" indent="-285750">
              <a:buFont typeface="Arial" panose="020B0604020202020204" pitchFamily="34" charset="0"/>
              <a:buChar char="•"/>
            </a:pPr>
            <a:r>
              <a:rPr lang="en-US" dirty="0"/>
              <a:t>“</a:t>
            </a:r>
            <a:r>
              <a:rPr lang="en-US" dirty="0" err="1"/>
              <a:t>kNN</a:t>
            </a:r>
            <a:r>
              <a:rPr lang="en-US" dirty="0"/>
              <a:t> Graph”</a:t>
            </a:r>
          </a:p>
          <a:p>
            <a:pPr marL="285750" indent="-285750">
              <a:buFont typeface="Arial" panose="020B0604020202020204" pitchFamily="34" charset="0"/>
              <a:buChar char="•"/>
            </a:pPr>
            <a:r>
              <a:rPr lang="en-US" dirty="0"/>
              <a:t>Draw boundaries around “communities” of connected cells to optimize </a:t>
            </a:r>
            <a:r>
              <a:rPr lang="en-US" dirty="0">
                <a:solidFill>
                  <a:schemeClr val="accent6"/>
                </a:solidFill>
              </a:rPr>
              <a:t>modularity</a:t>
            </a:r>
            <a:r>
              <a:rPr lang="en-US" dirty="0"/>
              <a:t> (in-group connections vs out-group connections)</a:t>
            </a:r>
          </a:p>
          <a:p>
            <a:pPr marL="285750" indent="-285750">
              <a:buFont typeface="Arial" panose="020B0604020202020204" pitchFamily="34" charset="0"/>
              <a:buChar char="•"/>
            </a:pPr>
            <a:r>
              <a:rPr lang="en-US" dirty="0"/>
              <a:t>Variants: Shared Nearest Neighbors, Weighted Nearest Neighbors</a:t>
            </a:r>
          </a:p>
        </p:txBody>
      </p:sp>
      <p:sp>
        <p:nvSpPr>
          <p:cNvPr id="6" name="TextBox 5">
            <a:extLst>
              <a:ext uri="{FF2B5EF4-FFF2-40B4-BE49-F238E27FC236}">
                <a16:creationId xmlns:a16="http://schemas.microsoft.com/office/drawing/2014/main" id="{A2D04D6E-3CCB-9106-5F70-CBD8BD99945E}"/>
              </a:ext>
            </a:extLst>
          </p:cNvPr>
          <p:cNvSpPr txBox="1"/>
          <p:nvPr/>
        </p:nvSpPr>
        <p:spPr>
          <a:xfrm>
            <a:off x="8362121" y="6323598"/>
            <a:ext cx="3618876" cy="338554"/>
          </a:xfrm>
          <a:prstGeom prst="rect">
            <a:avLst/>
          </a:prstGeom>
          <a:noFill/>
        </p:spPr>
        <p:txBody>
          <a:bodyPr wrap="none" rtlCol="0">
            <a:spAutoFit/>
          </a:bodyPr>
          <a:lstStyle/>
          <a:p>
            <a:r>
              <a:rPr lang="en-US" sz="1600" dirty="0">
                <a:solidFill>
                  <a:srgbClr val="FF0000"/>
                </a:solidFill>
              </a:rPr>
              <a:t>*(Completely unrelated to K in K-means!)</a:t>
            </a:r>
          </a:p>
        </p:txBody>
      </p:sp>
      <p:pic>
        <p:nvPicPr>
          <p:cNvPr id="23556" name="Picture 4" descr="Graph Algorithms in Neo4j: Louvain Modularity">
            <a:extLst>
              <a:ext uri="{FF2B5EF4-FFF2-40B4-BE49-F238E27FC236}">
                <a16:creationId xmlns:a16="http://schemas.microsoft.com/office/drawing/2014/main" id="{43886D29-F094-9CEE-62B9-6BB1913FA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704" y="3341923"/>
            <a:ext cx="4444795" cy="275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99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gure 3: Removal of index-hopped reads during demultiplexing. Index-hopped reads are computationally filtered by Cell Ranger 4.0 during demultiplexing, enabling correct alignment of sample-specific reads. From Chromium Next GEM Single Cell 3ʹ v3.1: Dual Index Libraries Technical Note (CG000325).">
            <a:extLst>
              <a:ext uri="{FF2B5EF4-FFF2-40B4-BE49-F238E27FC236}">
                <a16:creationId xmlns:a16="http://schemas.microsoft.com/office/drawing/2014/main" id="{364C27AD-AC0B-0A03-9E73-477D2EACD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4956" y="1143675"/>
            <a:ext cx="6007444" cy="3542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7A10DF-82A3-5D1E-1488-6F1DC13C8111}"/>
              </a:ext>
            </a:extLst>
          </p:cNvPr>
          <p:cNvSpPr txBox="1"/>
          <p:nvPr/>
        </p:nvSpPr>
        <p:spPr>
          <a:xfrm>
            <a:off x="279400" y="1587500"/>
            <a:ext cx="4978399"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Multiple mechanisms can cause chimeric molecules to form during amplification</a:t>
            </a:r>
          </a:p>
          <a:p>
            <a:pPr marL="742950" lvl="1" indent="-285750">
              <a:buFont typeface="Arial" panose="020B0604020202020204" pitchFamily="34" charset="0"/>
              <a:buChar char="•"/>
            </a:pPr>
            <a:r>
              <a:rPr lang="en-US" dirty="0"/>
              <a:t>Free adaptors a large culprit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Mainly a problem on patterned flow-cell instruments using </a:t>
            </a:r>
            <a:r>
              <a:rPr lang="en-US" dirty="0" err="1"/>
              <a:t>ExAmp</a:t>
            </a:r>
            <a:r>
              <a:rPr lang="en-US" dirty="0"/>
              <a:t> technology:</a:t>
            </a:r>
          </a:p>
          <a:p>
            <a:pPr marL="742950" lvl="1" indent="-285750">
              <a:buFont typeface="Arial" panose="020B0604020202020204" pitchFamily="34" charset="0"/>
              <a:buChar char="•"/>
            </a:pPr>
            <a:r>
              <a:rPr lang="en-US" dirty="0" err="1"/>
              <a:t>NextSeq</a:t>
            </a:r>
            <a:r>
              <a:rPr lang="en-US" dirty="0"/>
              <a:t> 2000</a:t>
            </a:r>
          </a:p>
          <a:p>
            <a:pPr marL="742950" lvl="1" indent="-285750">
              <a:buFont typeface="Arial" panose="020B0604020202020204" pitchFamily="34" charset="0"/>
              <a:buChar char="•"/>
            </a:pPr>
            <a:r>
              <a:rPr lang="en-US" dirty="0" err="1"/>
              <a:t>NovaSeq</a:t>
            </a:r>
            <a:endParaRPr lang="en-US" dirty="0"/>
          </a:p>
          <a:p>
            <a:pPr marL="742950" lvl="1" indent="-285750">
              <a:buFont typeface="Arial" panose="020B0604020202020204" pitchFamily="34" charset="0"/>
              <a:buChar char="•"/>
            </a:pPr>
            <a:r>
              <a:rPr lang="en-US" dirty="0" err="1"/>
              <a:t>HiSeq</a:t>
            </a:r>
            <a:r>
              <a:rPr lang="en-US" dirty="0"/>
              <a:t> 4000</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&lt; 1% probability of occurring…</a:t>
            </a:r>
          </a:p>
          <a:p>
            <a:pPr marL="285750" indent="-285750">
              <a:buFont typeface="Arial" panose="020B0604020202020204" pitchFamily="34" charset="0"/>
              <a:buChar char="•"/>
            </a:pPr>
            <a:r>
              <a:rPr lang="en-US" dirty="0"/>
              <a:t>Can have HUGE affect on unique Cell / Barcode / UMI counts!</a:t>
            </a:r>
          </a:p>
        </p:txBody>
      </p:sp>
      <p:sp>
        <p:nvSpPr>
          <p:cNvPr id="6" name="TextBox 5">
            <a:extLst>
              <a:ext uri="{FF2B5EF4-FFF2-40B4-BE49-F238E27FC236}">
                <a16:creationId xmlns:a16="http://schemas.microsoft.com/office/drawing/2014/main" id="{909407EB-C0D8-9296-E1E7-E187DE8A3C05}"/>
              </a:ext>
            </a:extLst>
          </p:cNvPr>
          <p:cNvSpPr txBox="1"/>
          <p:nvPr/>
        </p:nvSpPr>
        <p:spPr>
          <a:xfrm>
            <a:off x="2641600" y="5671235"/>
            <a:ext cx="2616199" cy="338554"/>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600">
                <a:latin typeface="Menlo" panose="020B0609030804020204" pitchFamily="49" charset="0"/>
                <a:ea typeface="Menlo" panose="020B0609030804020204" pitchFamily="49" charset="0"/>
                <a:cs typeface="Menlo" panose="020B0609030804020204" pitchFamily="49" charset="0"/>
              </a:defRPr>
            </a:lvl1pPr>
          </a:lstStyle>
          <a:p>
            <a:r>
              <a:rPr lang="en-US" dirty="0" err="1"/>
              <a:t>cellranger</a:t>
            </a:r>
            <a:r>
              <a:rPr lang="en-US" dirty="0"/>
              <a:t> </a:t>
            </a:r>
            <a:r>
              <a:rPr lang="en-US" dirty="0" err="1"/>
              <a:t>mkfastq</a:t>
            </a:r>
            <a:r>
              <a:rPr lang="en-US" dirty="0"/>
              <a:t> </a:t>
            </a:r>
          </a:p>
        </p:txBody>
      </p:sp>
      <p:sp>
        <p:nvSpPr>
          <p:cNvPr id="7" name="TextBox 6">
            <a:extLst>
              <a:ext uri="{FF2B5EF4-FFF2-40B4-BE49-F238E27FC236}">
                <a16:creationId xmlns:a16="http://schemas.microsoft.com/office/drawing/2014/main" id="{F932DA39-120B-730F-40F0-5B40728178B5}"/>
              </a:ext>
            </a:extLst>
          </p:cNvPr>
          <p:cNvSpPr txBox="1"/>
          <p:nvPr/>
        </p:nvSpPr>
        <p:spPr>
          <a:xfrm>
            <a:off x="6248400" y="5671235"/>
            <a:ext cx="2705100" cy="338554"/>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wrap="square">
            <a:spAutoFit/>
          </a:bodyPr>
          <a:lstStyle>
            <a:defPPr>
              <a:defRPr lang="en-US"/>
            </a:defPPr>
            <a:lvl1pPr>
              <a:defRPr sz="1600">
                <a:latin typeface="Menlo" panose="020B0609030804020204" pitchFamily="49" charset="0"/>
                <a:ea typeface="Menlo" panose="020B0609030804020204" pitchFamily="49" charset="0"/>
                <a:cs typeface="Menlo" panose="020B0609030804020204" pitchFamily="49" charset="0"/>
              </a:defRPr>
            </a:lvl1pPr>
          </a:lstStyle>
          <a:p>
            <a:r>
              <a:rPr lang="en-US" dirty="0"/>
              <a:t>index-hopping-filter</a:t>
            </a:r>
          </a:p>
        </p:txBody>
      </p:sp>
      <p:sp>
        <p:nvSpPr>
          <p:cNvPr id="8" name="Right Arrow 7">
            <a:extLst>
              <a:ext uri="{FF2B5EF4-FFF2-40B4-BE49-F238E27FC236}">
                <a16:creationId xmlns:a16="http://schemas.microsoft.com/office/drawing/2014/main" id="{2049CE8A-59F6-3D7A-4BCF-7BA2979EA735}"/>
              </a:ext>
            </a:extLst>
          </p:cNvPr>
          <p:cNvSpPr/>
          <p:nvPr/>
        </p:nvSpPr>
        <p:spPr>
          <a:xfrm>
            <a:off x="5625757" y="5671235"/>
            <a:ext cx="317844" cy="338554"/>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4B21D53B-E421-6D40-9938-66F0E7C8764F}"/>
              </a:ext>
            </a:extLst>
          </p:cNvPr>
          <p:cNvSpPr>
            <a:spLocks noGrp="1"/>
          </p:cNvSpPr>
          <p:nvPr>
            <p:ph type="title"/>
          </p:nvPr>
        </p:nvSpPr>
        <p:spPr>
          <a:xfrm>
            <a:off x="838200" y="365125"/>
            <a:ext cx="10515600" cy="1325563"/>
          </a:xfrm>
        </p:spPr>
        <p:txBody>
          <a:bodyPr/>
          <a:lstStyle/>
          <a:p>
            <a:r>
              <a:rPr lang="en-US" dirty="0"/>
              <a:t>Index </a:t>
            </a:r>
            <a:r>
              <a:rPr lang="en-US" dirty="0">
                <a:solidFill>
                  <a:schemeClr val="accent6"/>
                </a:solidFill>
              </a:rPr>
              <a:t>Hopping</a:t>
            </a:r>
          </a:p>
        </p:txBody>
      </p:sp>
      <p:sp>
        <p:nvSpPr>
          <p:cNvPr id="10" name="TextBox 9">
            <a:extLst>
              <a:ext uri="{FF2B5EF4-FFF2-40B4-BE49-F238E27FC236}">
                <a16:creationId xmlns:a16="http://schemas.microsoft.com/office/drawing/2014/main" id="{C4ACC5A1-9258-24BE-E874-6F8161AE228B}"/>
              </a:ext>
            </a:extLst>
          </p:cNvPr>
          <p:cNvSpPr txBox="1"/>
          <p:nvPr/>
        </p:nvSpPr>
        <p:spPr>
          <a:xfrm>
            <a:off x="3528388" y="6133862"/>
            <a:ext cx="4512582" cy="369332"/>
          </a:xfrm>
          <a:prstGeom prst="rect">
            <a:avLst/>
          </a:prstGeom>
          <a:noFill/>
        </p:spPr>
        <p:txBody>
          <a:bodyPr wrap="none" rtlCol="0">
            <a:spAutoFit/>
          </a:bodyPr>
          <a:lstStyle/>
          <a:p>
            <a:r>
              <a:rPr lang="en-US" dirty="0"/>
              <a:t>Automatically filtered by </a:t>
            </a:r>
            <a:r>
              <a:rPr lang="en-US" dirty="0" err="1"/>
              <a:t>Cellranger</a:t>
            </a:r>
            <a:r>
              <a:rPr lang="en-US" dirty="0"/>
              <a:t> version 4+</a:t>
            </a:r>
          </a:p>
        </p:txBody>
      </p:sp>
    </p:spTree>
    <p:extLst>
      <p:ext uri="{BB962C8B-B14F-4D97-AF65-F5344CB8AC3E}">
        <p14:creationId xmlns:p14="http://schemas.microsoft.com/office/powerpoint/2010/main" val="4292550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4B55-4C46-0836-6D56-6D873CF382D0}"/>
              </a:ext>
            </a:extLst>
          </p:cNvPr>
          <p:cNvSpPr>
            <a:spLocks noGrp="1"/>
          </p:cNvSpPr>
          <p:nvPr>
            <p:ph type="title"/>
          </p:nvPr>
        </p:nvSpPr>
        <p:spPr/>
        <p:txBody>
          <a:bodyPr/>
          <a:lstStyle/>
          <a:p>
            <a:r>
              <a:rPr lang="en-US" dirty="0"/>
              <a:t>Clustering Resolution</a:t>
            </a:r>
          </a:p>
        </p:txBody>
      </p:sp>
      <p:pic>
        <p:nvPicPr>
          <p:cNvPr id="24580" name="Picture 4">
            <a:extLst>
              <a:ext uri="{FF2B5EF4-FFF2-40B4-BE49-F238E27FC236}">
                <a16:creationId xmlns:a16="http://schemas.microsoft.com/office/drawing/2014/main" id="{E37F86C6-6C70-5DC5-27D3-D70780B34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949" y="4049902"/>
            <a:ext cx="2713037" cy="2511856"/>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a:extLst>
              <a:ext uri="{FF2B5EF4-FFF2-40B4-BE49-F238E27FC236}">
                <a16:creationId xmlns:a16="http://schemas.microsoft.com/office/drawing/2014/main" id="{D7916EFA-7165-BDE3-3261-60F91A30C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77" y="3840111"/>
            <a:ext cx="5741014" cy="2484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31A5F6-9A5A-6B89-82F4-A225946E0555}"/>
              </a:ext>
            </a:extLst>
          </p:cNvPr>
          <p:cNvSpPr txBox="1"/>
          <p:nvPr/>
        </p:nvSpPr>
        <p:spPr>
          <a:xfrm>
            <a:off x="6883164" y="3696825"/>
            <a:ext cx="1617943" cy="369332"/>
          </a:xfrm>
          <a:prstGeom prst="rect">
            <a:avLst/>
          </a:prstGeom>
          <a:noFill/>
        </p:spPr>
        <p:txBody>
          <a:bodyPr wrap="none" rtlCol="0">
            <a:spAutoFit/>
          </a:bodyPr>
          <a:lstStyle/>
          <a:p>
            <a:r>
              <a:rPr lang="en-US" dirty="0"/>
              <a:t>High resolution</a:t>
            </a:r>
          </a:p>
        </p:txBody>
      </p:sp>
      <p:sp>
        <p:nvSpPr>
          <p:cNvPr id="6" name="TextBox 5">
            <a:extLst>
              <a:ext uri="{FF2B5EF4-FFF2-40B4-BE49-F238E27FC236}">
                <a16:creationId xmlns:a16="http://schemas.microsoft.com/office/drawing/2014/main" id="{34F9036A-A8F1-EAC9-505E-528B1EB3AEBD}"/>
              </a:ext>
            </a:extLst>
          </p:cNvPr>
          <p:cNvSpPr txBox="1"/>
          <p:nvPr/>
        </p:nvSpPr>
        <p:spPr>
          <a:xfrm>
            <a:off x="9451170" y="4325178"/>
            <a:ext cx="2713037" cy="2031325"/>
          </a:xfrm>
          <a:prstGeom prst="rect">
            <a:avLst/>
          </a:prstGeom>
          <a:noFill/>
        </p:spPr>
        <p:txBody>
          <a:bodyPr wrap="square" rtlCol="0">
            <a:spAutoFit/>
          </a:bodyPr>
          <a:lstStyle/>
          <a:p>
            <a:r>
              <a:rPr lang="en-US" dirty="0">
                <a:solidFill>
                  <a:schemeClr val="accent6"/>
                </a:solidFill>
              </a:rPr>
              <a:t>Too Low</a:t>
            </a:r>
            <a:r>
              <a:rPr lang="en-US" dirty="0"/>
              <a:t>: miss subtypes, phenotypic states</a:t>
            </a:r>
          </a:p>
          <a:p>
            <a:endParaRPr lang="en-US" dirty="0"/>
          </a:p>
          <a:p>
            <a:r>
              <a:rPr lang="en-US" dirty="0">
                <a:solidFill>
                  <a:schemeClr val="accent6"/>
                </a:solidFill>
              </a:rPr>
              <a:t>Too High</a:t>
            </a:r>
            <a:r>
              <a:rPr lang="en-US" dirty="0"/>
              <a:t>: over-clustered, no meaningful distinguishing marker genes</a:t>
            </a:r>
          </a:p>
        </p:txBody>
      </p:sp>
      <p:pic>
        <p:nvPicPr>
          <p:cNvPr id="7" name="Picture 6">
            <a:extLst>
              <a:ext uri="{FF2B5EF4-FFF2-40B4-BE49-F238E27FC236}">
                <a16:creationId xmlns:a16="http://schemas.microsoft.com/office/drawing/2014/main" id="{8FABCA85-DF58-7277-935E-414303DA1263}"/>
              </a:ext>
            </a:extLst>
          </p:cNvPr>
          <p:cNvPicPr>
            <a:picLocks noChangeAspect="1"/>
          </p:cNvPicPr>
          <p:nvPr/>
        </p:nvPicPr>
        <p:blipFill>
          <a:blip r:embed="rId4"/>
          <a:stretch>
            <a:fillRect/>
          </a:stretch>
        </p:blipFill>
        <p:spPr>
          <a:xfrm>
            <a:off x="6455949" y="185455"/>
            <a:ext cx="4158036" cy="3864447"/>
          </a:xfrm>
          <a:prstGeom prst="rect">
            <a:avLst/>
          </a:prstGeom>
        </p:spPr>
      </p:pic>
      <p:sp>
        <p:nvSpPr>
          <p:cNvPr id="8" name="TextBox 7">
            <a:extLst>
              <a:ext uri="{FF2B5EF4-FFF2-40B4-BE49-F238E27FC236}">
                <a16:creationId xmlns:a16="http://schemas.microsoft.com/office/drawing/2014/main" id="{F3116829-74C3-F31F-E59B-E1F72DE9B547}"/>
              </a:ext>
            </a:extLst>
          </p:cNvPr>
          <p:cNvSpPr txBox="1"/>
          <p:nvPr/>
        </p:nvSpPr>
        <p:spPr>
          <a:xfrm>
            <a:off x="543339" y="1509091"/>
            <a:ext cx="5847752"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6"/>
                </a:solidFill>
              </a:rPr>
              <a:t>Resolution</a:t>
            </a:r>
            <a:r>
              <a:rPr lang="en-US" dirty="0"/>
              <a:t> parameter tunes clustering sensitivity</a:t>
            </a:r>
          </a:p>
          <a:p>
            <a:pPr marL="285750" indent="-285750">
              <a:buFont typeface="Arial" panose="020B0604020202020204" pitchFamily="34" charset="0"/>
              <a:buChar char="•"/>
            </a:pPr>
            <a:r>
              <a:rPr lang="en-US" dirty="0"/>
              <a:t>Optimal clustering is </a:t>
            </a:r>
            <a:r>
              <a:rPr lang="en-US" dirty="0">
                <a:solidFill>
                  <a:schemeClr val="accent6"/>
                </a:solidFill>
              </a:rPr>
              <a:t>subjective</a:t>
            </a:r>
          </a:p>
          <a:p>
            <a:pPr marL="285750" indent="-285750">
              <a:buFont typeface="Arial" panose="020B0604020202020204" pitchFamily="34" charset="0"/>
              <a:buChar char="•"/>
            </a:pPr>
            <a:r>
              <a:rPr lang="en-US" dirty="0"/>
              <a:t>Guided sub-clustering may provide best result	s</a:t>
            </a:r>
          </a:p>
          <a:p>
            <a:pPr marL="742950" lvl="1" indent="-285750">
              <a:buFont typeface="Arial" panose="020B0604020202020204" pitchFamily="34" charset="0"/>
              <a:buChar char="•"/>
            </a:pPr>
            <a:r>
              <a:rPr lang="en-US" dirty="0" err="1"/>
              <a:t>Ie</a:t>
            </a:r>
            <a:r>
              <a:rPr lang="en-US" dirty="0"/>
              <a:t>. </a:t>
            </a:r>
            <a:r>
              <a:rPr lang="en-US" dirty="0">
                <a:solidFill>
                  <a:schemeClr val="accent6"/>
                </a:solidFill>
              </a:rPr>
              <a:t>globally</a:t>
            </a:r>
            <a:r>
              <a:rPr lang="en-US" dirty="0"/>
              <a:t> changing resolution parameter may nicely identify meaningful subtypes of one kind of cell, while breaking others into meaningless arbitrary blobs.  </a:t>
            </a:r>
          </a:p>
          <a:p>
            <a:pPr marL="285750" indent="-285750">
              <a:buFont typeface="Arial" panose="020B0604020202020204" pitchFamily="34" charset="0"/>
              <a:buChar char="•"/>
            </a:pPr>
            <a:r>
              <a:rPr lang="en-US" dirty="0">
                <a:solidFill>
                  <a:schemeClr val="accent6"/>
                </a:solidFill>
              </a:rPr>
              <a:t>Note</a:t>
            </a:r>
            <a:r>
              <a:rPr lang="en-US" dirty="0"/>
              <a:t>: Clustering is probabilistic: reproducibility requires manually setting a random seed!</a:t>
            </a:r>
          </a:p>
          <a:p>
            <a:endParaRPr lang="en-US" dirty="0"/>
          </a:p>
        </p:txBody>
      </p:sp>
    </p:spTree>
    <p:extLst>
      <p:ext uri="{BB962C8B-B14F-4D97-AF65-F5344CB8AC3E}">
        <p14:creationId xmlns:p14="http://schemas.microsoft.com/office/powerpoint/2010/main" val="4109010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4A04215-BC0F-A942-B79A-2F63AB620723}"/>
              </a:ext>
            </a:extLst>
          </p:cNvPr>
          <p:cNvSpPr>
            <a:spLocks noGrp="1"/>
          </p:cNvSpPr>
          <p:nvPr>
            <p:ph type="title"/>
          </p:nvPr>
        </p:nvSpPr>
        <p:spPr>
          <a:xfrm>
            <a:off x="647234" y="455233"/>
            <a:ext cx="7886700" cy="994172"/>
          </a:xfrm>
        </p:spPr>
        <p:txBody>
          <a:bodyPr>
            <a:normAutofit/>
          </a:bodyPr>
          <a:lstStyle/>
          <a:p>
            <a:r>
              <a:rPr lang="en-US" dirty="0"/>
              <a:t>Batch Correction:</a:t>
            </a:r>
          </a:p>
        </p:txBody>
      </p:sp>
      <p:pic>
        <p:nvPicPr>
          <p:cNvPr id="25602" name="Picture 2" descr="figure 1">
            <a:extLst>
              <a:ext uri="{FF2B5EF4-FFF2-40B4-BE49-F238E27FC236}">
                <a16:creationId xmlns:a16="http://schemas.microsoft.com/office/drawing/2014/main" id="{8B0185F0-EFAE-E3C7-B3E3-74192DDD8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753" y="952319"/>
            <a:ext cx="5652422" cy="21289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9106DE-AA25-0306-CB25-41DFA985CF5D}"/>
              </a:ext>
            </a:extLst>
          </p:cNvPr>
          <p:cNvSpPr txBox="1"/>
          <p:nvPr/>
        </p:nvSpPr>
        <p:spPr>
          <a:xfrm>
            <a:off x="647233" y="6318215"/>
            <a:ext cx="11200209" cy="523220"/>
          </a:xfrm>
          <a:prstGeom prst="rect">
            <a:avLst/>
          </a:prstGeom>
          <a:noFill/>
        </p:spPr>
        <p:txBody>
          <a:bodyPr wrap="square">
            <a:spAutoFit/>
          </a:bodyPr>
          <a:lstStyle/>
          <a:p>
            <a:r>
              <a:rPr lang="en-US" sz="1400" dirty="0">
                <a:solidFill>
                  <a:schemeClr val="accent6"/>
                </a:solidFill>
              </a:rPr>
              <a:t>Harmony:</a:t>
            </a:r>
            <a:r>
              <a:rPr lang="en-US" sz="1400" dirty="0"/>
              <a:t> </a:t>
            </a:r>
            <a:r>
              <a:rPr lang="en-US" sz="1400" dirty="0" err="1"/>
              <a:t>Korsunsky</a:t>
            </a:r>
            <a:r>
              <a:rPr lang="en-US" sz="1400" dirty="0"/>
              <a:t>, I., Millard, N., Fan, J. et al.  Nat Methods 16, 1289–1296 (2019).</a:t>
            </a:r>
          </a:p>
          <a:p>
            <a:r>
              <a:rPr lang="en-US" sz="1400" dirty="0">
                <a:solidFill>
                  <a:schemeClr val="accent6"/>
                </a:solidFill>
              </a:rPr>
              <a:t>Benchmarking:</a:t>
            </a:r>
            <a:r>
              <a:rPr lang="en-US" sz="1400" dirty="0"/>
              <a:t> Tran, H.T.N., Ang, K.S., </a:t>
            </a:r>
            <a:r>
              <a:rPr lang="en-US" sz="1400" dirty="0" err="1"/>
              <a:t>Chevrier</a:t>
            </a:r>
            <a:r>
              <a:rPr lang="en-US" sz="1400" dirty="0"/>
              <a:t>, M. et al. Genome Biol 21, 12 (2020). https://</a:t>
            </a:r>
            <a:r>
              <a:rPr lang="en-US" sz="1400" dirty="0" err="1"/>
              <a:t>doi.org</a:t>
            </a:r>
            <a:r>
              <a:rPr lang="en-US" sz="1400" dirty="0"/>
              <a:t>/10.1186/s13059-019-1850-9</a:t>
            </a:r>
          </a:p>
        </p:txBody>
      </p:sp>
      <p:sp>
        <p:nvSpPr>
          <p:cNvPr id="14" name="TextBox 13">
            <a:extLst>
              <a:ext uri="{FF2B5EF4-FFF2-40B4-BE49-F238E27FC236}">
                <a16:creationId xmlns:a16="http://schemas.microsoft.com/office/drawing/2014/main" id="{E5053F8C-570C-5552-44C5-9E5E41016039}"/>
              </a:ext>
            </a:extLst>
          </p:cNvPr>
          <p:cNvSpPr txBox="1"/>
          <p:nvPr/>
        </p:nvSpPr>
        <p:spPr>
          <a:xfrm>
            <a:off x="647233" y="5945659"/>
            <a:ext cx="5808706" cy="369332"/>
          </a:xfrm>
          <a:prstGeom prst="rect">
            <a:avLst/>
          </a:prstGeom>
          <a:noFill/>
        </p:spPr>
        <p:txBody>
          <a:bodyPr wrap="none" rtlCol="0">
            <a:spAutoFit/>
          </a:bodyPr>
          <a:lstStyle/>
          <a:p>
            <a:r>
              <a:rPr lang="en-US" dirty="0">
                <a:solidFill>
                  <a:schemeClr val="accent6"/>
                </a:solidFill>
              </a:rPr>
              <a:t>“The best batch correction happens at the bench” –J </a:t>
            </a:r>
            <a:r>
              <a:rPr lang="en-US" dirty="0" err="1">
                <a:solidFill>
                  <a:schemeClr val="accent6"/>
                </a:solidFill>
              </a:rPr>
              <a:t>Preall</a:t>
            </a:r>
            <a:endParaRPr lang="en-US" dirty="0">
              <a:solidFill>
                <a:schemeClr val="accent6"/>
              </a:solidFill>
            </a:endParaRPr>
          </a:p>
        </p:txBody>
      </p:sp>
      <p:sp>
        <p:nvSpPr>
          <p:cNvPr id="15" name="TextBox 14">
            <a:extLst>
              <a:ext uri="{FF2B5EF4-FFF2-40B4-BE49-F238E27FC236}">
                <a16:creationId xmlns:a16="http://schemas.microsoft.com/office/drawing/2014/main" id="{A91F9961-72E5-24A1-0B67-3537BC3722C1}"/>
              </a:ext>
            </a:extLst>
          </p:cNvPr>
          <p:cNvSpPr txBox="1"/>
          <p:nvPr/>
        </p:nvSpPr>
        <p:spPr>
          <a:xfrm>
            <a:off x="463825" y="1313040"/>
            <a:ext cx="5897217" cy="2031325"/>
          </a:xfrm>
          <a:prstGeom prst="rect">
            <a:avLst/>
          </a:prstGeom>
          <a:noFill/>
        </p:spPr>
        <p:txBody>
          <a:bodyPr wrap="square" rtlCol="0">
            <a:spAutoFit/>
          </a:bodyPr>
          <a:lstStyle/>
          <a:p>
            <a:r>
              <a:rPr lang="en-US" dirty="0">
                <a:solidFill>
                  <a:schemeClr val="accent6"/>
                </a:solidFill>
              </a:rPr>
              <a:t>“Batch” corresponds to global differences resulting from:</a:t>
            </a:r>
          </a:p>
          <a:p>
            <a:pPr marL="285750" indent="-285750">
              <a:buFont typeface="Arial" panose="020B0604020202020204" pitchFamily="34" charset="0"/>
              <a:buChar char="•"/>
            </a:pPr>
            <a:r>
              <a:rPr lang="en-US" dirty="0"/>
              <a:t>Samples run on different days</a:t>
            </a:r>
          </a:p>
          <a:p>
            <a:pPr marL="285750" indent="-285750">
              <a:buFont typeface="Arial" panose="020B0604020202020204" pitchFamily="34" charset="0"/>
              <a:buChar char="•"/>
            </a:pPr>
            <a:r>
              <a:rPr lang="en-US" dirty="0"/>
              <a:t>Samples run in by different people / labs</a:t>
            </a:r>
          </a:p>
          <a:p>
            <a:pPr marL="285750" indent="-285750">
              <a:buFont typeface="Arial" panose="020B0604020202020204" pitchFamily="34" charset="0"/>
              <a:buChar char="•"/>
            </a:pPr>
            <a:r>
              <a:rPr lang="en-US" dirty="0"/>
              <a:t>Samples handled slightly differently</a:t>
            </a:r>
          </a:p>
          <a:p>
            <a:pPr marL="285750" indent="-285750">
              <a:buFont typeface="Arial" panose="020B0604020202020204" pitchFamily="34" charset="0"/>
              <a:buChar char="•"/>
            </a:pPr>
            <a:r>
              <a:rPr lang="en-US" dirty="0"/>
              <a:t>Order of sample processing </a:t>
            </a:r>
          </a:p>
          <a:p>
            <a:pPr marL="285750" indent="-285750">
              <a:buFont typeface="Arial" panose="020B0604020202020204" pitchFamily="34" charset="0"/>
              <a:buChar char="•"/>
            </a:pPr>
            <a:r>
              <a:rPr lang="en-US" dirty="0"/>
              <a:t>Chemistry differences (kit version, 3’ vs 5’), etc.</a:t>
            </a:r>
          </a:p>
          <a:p>
            <a:endParaRPr lang="en-US" dirty="0"/>
          </a:p>
        </p:txBody>
      </p:sp>
      <p:pic>
        <p:nvPicPr>
          <p:cNvPr id="16" name="Picture 15">
            <a:extLst>
              <a:ext uri="{FF2B5EF4-FFF2-40B4-BE49-F238E27FC236}">
                <a16:creationId xmlns:a16="http://schemas.microsoft.com/office/drawing/2014/main" id="{F2812C1C-875A-E95E-96E5-B9F13B263CFC}"/>
              </a:ext>
            </a:extLst>
          </p:cNvPr>
          <p:cNvPicPr>
            <a:picLocks noChangeAspect="1"/>
          </p:cNvPicPr>
          <p:nvPr/>
        </p:nvPicPr>
        <p:blipFill>
          <a:blip r:embed="rId3"/>
          <a:stretch>
            <a:fillRect/>
          </a:stretch>
        </p:blipFill>
        <p:spPr>
          <a:xfrm>
            <a:off x="818321" y="4401467"/>
            <a:ext cx="10804431" cy="1623108"/>
          </a:xfrm>
          <a:prstGeom prst="rect">
            <a:avLst/>
          </a:prstGeom>
        </p:spPr>
      </p:pic>
      <p:sp>
        <p:nvSpPr>
          <p:cNvPr id="17" name="TextBox 16">
            <a:extLst>
              <a:ext uri="{FF2B5EF4-FFF2-40B4-BE49-F238E27FC236}">
                <a16:creationId xmlns:a16="http://schemas.microsoft.com/office/drawing/2014/main" id="{18EB6075-C2E6-CAE0-9A37-56D8FE74560A}"/>
              </a:ext>
            </a:extLst>
          </p:cNvPr>
          <p:cNvSpPr txBox="1"/>
          <p:nvPr/>
        </p:nvSpPr>
        <p:spPr>
          <a:xfrm>
            <a:off x="647233" y="3215980"/>
            <a:ext cx="10299230" cy="1200329"/>
          </a:xfrm>
          <a:prstGeom prst="rect">
            <a:avLst/>
          </a:prstGeom>
          <a:noFill/>
        </p:spPr>
        <p:txBody>
          <a:bodyPr wrap="none" rtlCol="0">
            <a:spAutoFit/>
          </a:bodyPr>
          <a:lstStyle/>
          <a:p>
            <a:r>
              <a:rPr lang="en-US" dirty="0"/>
              <a:t>Good batch correction will find a joint latent space that prioritizes and aligns intra-sample distances</a:t>
            </a:r>
          </a:p>
          <a:p>
            <a:endParaRPr lang="en-US" dirty="0"/>
          </a:p>
          <a:p>
            <a:r>
              <a:rPr lang="en-US" dirty="0"/>
              <a:t>Often only operates on latent dimensions / clustering.  Most approaches not not directly modify data matrix</a:t>
            </a:r>
          </a:p>
          <a:p>
            <a:r>
              <a:rPr lang="en-US" dirty="0"/>
              <a:t>	</a:t>
            </a:r>
            <a:r>
              <a:rPr lang="en-US" dirty="0" err="1"/>
              <a:t>ie</a:t>
            </a:r>
            <a:r>
              <a:rPr lang="en-US" dirty="0"/>
              <a:t>. often can’t be used for differential expression</a:t>
            </a:r>
          </a:p>
        </p:txBody>
      </p:sp>
      <p:sp>
        <p:nvSpPr>
          <p:cNvPr id="18" name="TextBox 17">
            <a:extLst>
              <a:ext uri="{FF2B5EF4-FFF2-40B4-BE49-F238E27FC236}">
                <a16:creationId xmlns:a16="http://schemas.microsoft.com/office/drawing/2014/main" id="{3FCE10E8-5B8A-3D7E-7625-28688B607924}"/>
              </a:ext>
            </a:extLst>
          </p:cNvPr>
          <p:cNvSpPr txBox="1"/>
          <p:nvPr/>
        </p:nvSpPr>
        <p:spPr>
          <a:xfrm>
            <a:off x="8533934" y="606685"/>
            <a:ext cx="1047594" cy="369332"/>
          </a:xfrm>
          <a:prstGeom prst="rect">
            <a:avLst/>
          </a:prstGeom>
          <a:noFill/>
        </p:spPr>
        <p:txBody>
          <a:bodyPr wrap="none" rtlCol="0">
            <a:spAutoFit/>
          </a:bodyPr>
          <a:lstStyle/>
          <a:p>
            <a:r>
              <a:rPr lang="en-US" dirty="0">
                <a:solidFill>
                  <a:schemeClr val="accent6"/>
                </a:solidFill>
              </a:rPr>
              <a:t>Harmony</a:t>
            </a:r>
          </a:p>
        </p:txBody>
      </p:sp>
    </p:spTree>
    <p:extLst>
      <p:ext uri="{BB962C8B-B14F-4D97-AF65-F5344CB8AC3E}">
        <p14:creationId xmlns:p14="http://schemas.microsoft.com/office/powerpoint/2010/main" val="962939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A2EE2B-71FE-3A4A-9C2A-E5258164A13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42536" y="4459875"/>
            <a:ext cx="5151322" cy="1484607"/>
          </a:xfrm>
          <a:prstGeom prst="rect">
            <a:avLst/>
          </a:prstGeom>
        </p:spPr>
      </p:pic>
      <p:grpSp>
        <p:nvGrpSpPr>
          <p:cNvPr id="15" name="Group 14">
            <a:extLst>
              <a:ext uri="{FF2B5EF4-FFF2-40B4-BE49-F238E27FC236}">
                <a16:creationId xmlns:a16="http://schemas.microsoft.com/office/drawing/2014/main" id="{797D43EA-FDBD-4243-A3CF-E92ACFD51F78}"/>
              </a:ext>
            </a:extLst>
          </p:cNvPr>
          <p:cNvGrpSpPr/>
          <p:nvPr/>
        </p:nvGrpSpPr>
        <p:grpSpPr>
          <a:xfrm>
            <a:off x="2160070" y="1708796"/>
            <a:ext cx="6614563" cy="2367353"/>
            <a:chOff x="986258" y="1380320"/>
            <a:chExt cx="8819417" cy="3156471"/>
          </a:xfrm>
        </p:grpSpPr>
        <p:sp>
          <p:nvSpPr>
            <p:cNvPr id="7" name="TextBox 6">
              <a:extLst>
                <a:ext uri="{FF2B5EF4-FFF2-40B4-BE49-F238E27FC236}">
                  <a16:creationId xmlns:a16="http://schemas.microsoft.com/office/drawing/2014/main" id="{90691EEE-DABD-ED45-8A84-6953816E692B}"/>
                </a:ext>
              </a:extLst>
            </p:cNvPr>
            <p:cNvSpPr txBox="1"/>
            <p:nvPr/>
          </p:nvSpPr>
          <p:spPr>
            <a:xfrm>
              <a:off x="7470690" y="3071866"/>
              <a:ext cx="2334985" cy="984885"/>
            </a:xfrm>
            <a:prstGeom prst="rect">
              <a:avLst/>
            </a:prstGeom>
            <a:noFill/>
          </p:spPr>
          <p:txBody>
            <a:bodyPr wrap="square" rtlCol="0">
              <a:spAutoFit/>
            </a:bodyPr>
            <a:lstStyle/>
            <a:p>
              <a:r>
                <a:rPr lang="en-US" sz="2100" dirty="0"/>
                <a:t>Ambient RNA in droplets</a:t>
              </a:r>
            </a:p>
          </p:txBody>
        </p:sp>
        <p:sp>
          <p:nvSpPr>
            <p:cNvPr id="8" name="Right Brace 7">
              <a:extLst>
                <a:ext uri="{FF2B5EF4-FFF2-40B4-BE49-F238E27FC236}">
                  <a16:creationId xmlns:a16="http://schemas.microsoft.com/office/drawing/2014/main" id="{AA4F81F6-0EB2-1343-8CFF-3024A3ECEC95}"/>
                </a:ext>
              </a:extLst>
            </p:cNvPr>
            <p:cNvSpPr/>
            <p:nvPr/>
          </p:nvSpPr>
          <p:spPr>
            <a:xfrm>
              <a:off x="6949195" y="3298371"/>
              <a:ext cx="300691" cy="703913"/>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DECF6E1C-8A0C-3041-8852-08B93BCFCCDC}"/>
                </a:ext>
              </a:extLst>
            </p:cNvPr>
            <p:cNvGrpSpPr/>
            <p:nvPr/>
          </p:nvGrpSpPr>
          <p:grpSpPr>
            <a:xfrm>
              <a:off x="4118072" y="1383225"/>
              <a:ext cx="2831123" cy="3153566"/>
              <a:chOff x="4118072" y="1383225"/>
              <a:chExt cx="2831123" cy="3153566"/>
            </a:xfrm>
          </p:grpSpPr>
          <p:pic>
            <p:nvPicPr>
              <p:cNvPr id="6" name="Picture 5">
                <a:extLst>
                  <a:ext uri="{FF2B5EF4-FFF2-40B4-BE49-F238E27FC236}">
                    <a16:creationId xmlns:a16="http://schemas.microsoft.com/office/drawing/2014/main" id="{2DFA6ADF-B71C-D548-BF84-F0CBDB93F4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8072" y="1793591"/>
                <a:ext cx="2831123" cy="2743200"/>
              </a:xfrm>
              <a:prstGeom prst="rect">
                <a:avLst/>
              </a:prstGeom>
            </p:spPr>
          </p:pic>
          <p:sp>
            <p:nvSpPr>
              <p:cNvPr id="9" name="TextBox 8">
                <a:extLst>
                  <a:ext uri="{FF2B5EF4-FFF2-40B4-BE49-F238E27FC236}">
                    <a16:creationId xmlns:a16="http://schemas.microsoft.com/office/drawing/2014/main" id="{39E2B978-B9A5-B941-BC69-F4D213BAF37A}"/>
                  </a:ext>
                </a:extLst>
              </p:cNvPr>
              <p:cNvSpPr txBox="1"/>
              <p:nvPr/>
            </p:nvSpPr>
            <p:spPr>
              <a:xfrm>
                <a:off x="5232877" y="1383225"/>
                <a:ext cx="733620" cy="553997"/>
              </a:xfrm>
              <a:prstGeom prst="rect">
                <a:avLst/>
              </a:prstGeom>
              <a:noFill/>
            </p:spPr>
            <p:txBody>
              <a:bodyPr wrap="none" rtlCol="0">
                <a:spAutoFit/>
              </a:bodyPr>
              <a:lstStyle/>
              <a:p>
                <a:r>
                  <a:rPr lang="en-US" sz="2100" dirty="0"/>
                  <a:t> KO</a:t>
                </a:r>
              </a:p>
            </p:txBody>
          </p:sp>
        </p:grpSp>
        <p:grpSp>
          <p:nvGrpSpPr>
            <p:cNvPr id="12" name="Group 11">
              <a:extLst>
                <a:ext uri="{FF2B5EF4-FFF2-40B4-BE49-F238E27FC236}">
                  <a16:creationId xmlns:a16="http://schemas.microsoft.com/office/drawing/2014/main" id="{7EF94110-2472-D44D-ACC1-231032B8FDD6}"/>
                </a:ext>
              </a:extLst>
            </p:cNvPr>
            <p:cNvGrpSpPr/>
            <p:nvPr/>
          </p:nvGrpSpPr>
          <p:grpSpPr>
            <a:xfrm>
              <a:off x="986258" y="1380320"/>
              <a:ext cx="2831123" cy="3156471"/>
              <a:chOff x="986258" y="1380320"/>
              <a:chExt cx="2831123" cy="3156471"/>
            </a:xfrm>
          </p:grpSpPr>
          <p:pic>
            <p:nvPicPr>
              <p:cNvPr id="10" name="Picture 9">
                <a:extLst>
                  <a:ext uri="{FF2B5EF4-FFF2-40B4-BE49-F238E27FC236}">
                    <a16:creationId xmlns:a16="http://schemas.microsoft.com/office/drawing/2014/main" id="{FF71EB6B-7770-B949-96D3-12AD513591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6258" y="1793591"/>
                <a:ext cx="2831123" cy="2743200"/>
              </a:xfrm>
              <a:prstGeom prst="rect">
                <a:avLst/>
              </a:prstGeom>
            </p:spPr>
          </p:pic>
          <p:sp>
            <p:nvSpPr>
              <p:cNvPr id="11" name="TextBox 10">
                <a:extLst>
                  <a:ext uri="{FF2B5EF4-FFF2-40B4-BE49-F238E27FC236}">
                    <a16:creationId xmlns:a16="http://schemas.microsoft.com/office/drawing/2014/main" id="{B87E11F8-E177-484A-ACA6-0D50723FE66D}"/>
                  </a:ext>
                </a:extLst>
              </p:cNvPr>
              <p:cNvSpPr txBox="1"/>
              <p:nvPr/>
            </p:nvSpPr>
            <p:spPr>
              <a:xfrm>
                <a:off x="2226283" y="1380320"/>
                <a:ext cx="739947" cy="553997"/>
              </a:xfrm>
              <a:prstGeom prst="rect">
                <a:avLst/>
              </a:prstGeom>
              <a:noFill/>
            </p:spPr>
            <p:txBody>
              <a:bodyPr wrap="none" rtlCol="0">
                <a:spAutoFit/>
              </a:bodyPr>
              <a:lstStyle/>
              <a:p>
                <a:r>
                  <a:rPr lang="en-US" sz="2100" dirty="0"/>
                  <a:t>WT</a:t>
                </a:r>
              </a:p>
            </p:txBody>
          </p:sp>
        </p:grpSp>
      </p:grpSp>
      <p:sp>
        <p:nvSpPr>
          <p:cNvPr id="14" name="Title 1">
            <a:extLst>
              <a:ext uri="{FF2B5EF4-FFF2-40B4-BE49-F238E27FC236}">
                <a16:creationId xmlns:a16="http://schemas.microsoft.com/office/drawing/2014/main" id="{74E42765-23B8-6D43-894C-C61F4E3B1884}"/>
              </a:ext>
            </a:extLst>
          </p:cNvPr>
          <p:cNvSpPr>
            <a:spLocks noGrp="1"/>
          </p:cNvSpPr>
          <p:nvPr>
            <p:ph type="title"/>
          </p:nvPr>
        </p:nvSpPr>
        <p:spPr>
          <a:xfrm>
            <a:off x="1785048" y="857251"/>
            <a:ext cx="7886700" cy="994172"/>
          </a:xfrm>
        </p:spPr>
        <p:txBody>
          <a:bodyPr/>
          <a:lstStyle/>
          <a:p>
            <a:r>
              <a:rPr lang="en-US" dirty="0"/>
              <a:t>Controlling for batch effects</a:t>
            </a:r>
          </a:p>
        </p:txBody>
      </p:sp>
      <p:sp>
        <p:nvSpPr>
          <p:cNvPr id="16" name="TextBox 15">
            <a:extLst>
              <a:ext uri="{FF2B5EF4-FFF2-40B4-BE49-F238E27FC236}">
                <a16:creationId xmlns:a16="http://schemas.microsoft.com/office/drawing/2014/main" id="{68921129-7859-644C-AEA8-81A2220AEC6D}"/>
              </a:ext>
            </a:extLst>
          </p:cNvPr>
          <p:cNvSpPr txBox="1"/>
          <p:nvPr/>
        </p:nvSpPr>
        <p:spPr>
          <a:xfrm>
            <a:off x="2273238" y="4241440"/>
            <a:ext cx="3719288" cy="300082"/>
          </a:xfrm>
          <a:prstGeom prst="rect">
            <a:avLst/>
          </a:prstGeom>
          <a:noFill/>
        </p:spPr>
        <p:txBody>
          <a:bodyPr wrap="none" rtlCol="0">
            <a:spAutoFit/>
          </a:bodyPr>
          <a:lstStyle/>
          <a:p>
            <a:r>
              <a:rPr lang="en-US" sz="1350" dirty="0"/>
              <a:t>Differential expression between ”empty” droplets:</a:t>
            </a:r>
          </a:p>
        </p:txBody>
      </p:sp>
      <p:sp>
        <p:nvSpPr>
          <p:cNvPr id="17" name="TextBox 16">
            <a:extLst>
              <a:ext uri="{FF2B5EF4-FFF2-40B4-BE49-F238E27FC236}">
                <a16:creationId xmlns:a16="http://schemas.microsoft.com/office/drawing/2014/main" id="{15C4FF94-CFD8-B445-AD85-C658086FA0BB}"/>
              </a:ext>
            </a:extLst>
          </p:cNvPr>
          <p:cNvSpPr txBox="1"/>
          <p:nvPr/>
        </p:nvSpPr>
        <p:spPr>
          <a:xfrm>
            <a:off x="7768365" y="3895193"/>
            <a:ext cx="1728037" cy="507831"/>
          </a:xfrm>
          <a:prstGeom prst="rect">
            <a:avLst/>
          </a:prstGeom>
          <a:noFill/>
        </p:spPr>
        <p:txBody>
          <a:bodyPr wrap="none" rtlCol="0">
            <a:spAutoFit/>
          </a:bodyPr>
          <a:lstStyle/>
          <a:p>
            <a:r>
              <a:rPr lang="en-US" sz="1350" dirty="0"/>
              <a:t>Significant sources of </a:t>
            </a:r>
          </a:p>
          <a:p>
            <a:r>
              <a:rPr lang="en-US" sz="1350" dirty="0"/>
              <a:t>contaminating mRNA:</a:t>
            </a:r>
          </a:p>
        </p:txBody>
      </p:sp>
      <p:graphicFrame>
        <p:nvGraphicFramePr>
          <p:cNvPr id="18" name="Table 17">
            <a:extLst>
              <a:ext uri="{FF2B5EF4-FFF2-40B4-BE49-F238E27FC236}">
                <a16:creationId xmlns:a16="http://schemas.microsoft.com/office/drawing/2014/main" id="{342EAB44-6C0D-9543-831B-454501EE420A}"/>
              </a:ext>
            </a:extLst>
          </p:cNvPr>
          <p:cNvGraphicFramePr>
            <a:graphicFrameLocks noGrp="1"/>
          </p:cNvGraphicFramePr>
          <p:nvPr/>
        </p:nvGraphicFramePr>
        <p:xfrm>
          <a:off x="7817348" y="4434901"/>
          <a:ext cx="2428504" cy="1127760"/>
        </p:xfrm>
        <a:graphic>
          <a:graphicData uri="http://schemas.openxmlformats.org/drawingml/2006/table">
            <a:tbl>
              <a:tblPr firstRow="1" bandRow="1">
                <a:tableStyleId>{2D5ABB26-0587-4C30-8999-92F81FD0307C}</a:tableStyleId>
              </a:tblPr>
              <a:tblGrid>
                <a:gridCol w="750743">
                  <a:extLst>
                    <a:ext uri="{9D8B030D-6E8A-4147-A177-3AD203B41FA5}">
                      <a16:colId xmlns:a16="http://schemas.microsoft.com/office/drawing/2014/main" val="2104371787"/>
                    </a:ext>
                  </a:extLst>
                </a:gridCol>
                <a:gridCol w="1677761">
                  <a:extLst>
                    <a:ext uri="{9D8B030D-6E8A-4147-A177-3AD203B41FA5}">
                      <a16:colId xmlns:a16="http://schemas.microsoft.com/office/drawing/2014/main" val="1728659138"/>
                    </a:ext>
                  </a:extLst>
                </a:gridCol>
              </a:tblGrid>
              <a:tr h="277236">
                <a:tc>
                  <a:txBody>
                    <a:bodyPr/>
                    <a:lstStyle/>
                    <a:p>
                      <a:pPr algn="ctr"/>
                      <a:endParaRPr lang="en-US" sz="1400" b="1" dirty="0"/>
                    </a:p>
                  </a:txBody>
                  <a:tcPr marL="68580" marR="68580" marT="34290" marB="34290">
                    <a:solidFill>
                      <a:schemeClr val="accent1">
                        <a:lumMod val="40000"/>
                        <a:lumOff val="60000"/>
                      </a:schemeClr>
                    </a:solidFill>
                  </a:tcPr>
                </a:tc>
                <a:tc>
                  <a:txBody>
                    <a:bodyPr/>
                    <a:lstStyle/>
                    <a:p>
                      <a:r>
                        <a:rPr lang="en-US" sz="1400" dirty="0"/>
                        <a:t>Erythrocytes</a:t>
                      </a:r>
                    </a:p>
                  </a:txBody>
                  <a:tcPr marL="68580" marR="68580" marT="34290" marB="34290"/>
                </a:tc>
                <a:extLst>
                  <a:ext uri="{0D108BD9-81ED-4DB2-BD59-A6C34878D82A}">
                    <a16:rowId xmlns:a16="http://schemas.microsoft.com/office/drawing/2014/main" val="2125124528"/>
                  </a:ext>
                </a:extLst>
              </a:tr>
              <a:tr h="277236">
                <a:tc>
                  <a:txBody>
                    <a:bodyPr/>
                    <a:lstStyle/>
                    <a:p>
                      <a:r>
                        <a:rPr lang="en-US" sz="1400" b="1" dirty="0"/>
                        <a:t>WT:</a:t>
                      </a:r>
                    </a:p>
                  </a:txBody>
                  <a:tcPr marL="68580" marR="68580" marT="34290" marB="34290">
                    <a:solidFill>
                      <a:schemeClr val="accent1">
                        <a:lumMod val="40000"/>
                        <a:lumOff val="60000"/>
                      </a:schemeClr>
                    </a:solidFill>
                  </a:tcPr>
                </a:tc>
                <a:tc>
                  <a:txBody>
                    <a:bodyPr/>
                    <a:lstStyle/>
                    <a:p>
                      <a:r>
                        <a:rPr lang="en-US" sz="1400" dirty="0"/>
                        <a:t>Epithelial</a:t>
                      </a:r>
                    </a:p>
                  </a:txBody>
                  <a:tcPr marL="68580" marR="68580" marT="34290" marB="34290"/>
                </a:tc>
                <a:extLst>
                  <a:ext uri="{0D108BD9-81ED-4DB2-BD59-A6C34878D82A}">
                    <a16:rowId xmlns:a16="http://schemas.microsoft.com/office/drawing/2014/main" val="4258386407"/>
                  </a:ext>
                </a:extLst>
              </a:tr>
              <a:tr h="277236">
                <a:tc>
                  <a:txBody>
                    <a:bodyPr/>
                    <a:lstStyle/>
                    <a:p>
                      <a:endParaRPr lang="en-US" sz="1400" dirty="0"/>
                    </a:p>
                  </a:txBody>
                  <a:tcPr marL="68580" marR="68580" marT="34290" marB="34290">
                    <a:solidFill>
                      <a:schemeClr val="accent1">
                        <a:lumMod val="40000"/>
                        <a:lumOff val="60000"/>
                      </a:schemeClr>
                    </a:solidFill>
                  </a:tcPr>
                </a:tc>
                <a:tc>
                  <a:txBody>
                    <a:bodyPr/>
                    <a:lstStyle/>
                    <a:p>
                      <a:r>
                        <a:rPr lang="en-US" sz="1400" dirty="0"/>
                        <a:t>Granulocytes</a:t>
                      </a:r>
                    </a:p>
                  </a:txBody>
                  <a:tcPr marL="68580" marR="68580" marT="34290" marB="34290"/>
                </a:tc>
                <a:extLst>
                  <a:ext uri="{0D108BD9-81ED-4DB2-BD59-A6C34878D82A}">
                    <a16:rowId xmlns:a16="http://schemas.microsoft.com/office/drawing/2014/main" val="561160644"/>
                  </a:ext>
                </a:extLst>
              </a:tr>
              <a:tr h="277236">
                <a:tc>
                  <a:txBody>
                    <a:bodyPr/>
                    <a:lstStyle/>
                    <a:p>
                      <a:r>
                        <a:rPr lang="en-US" sz="1400" b="1" dirty="0"/>
                        <a:t>KO:</a:t>
                      </a:r>
                    </a:p>
                  </a:txBody>
                  <a:tcPr marL="68580" marR="68580" marT="34290" marB="34290">
                    <a:solidFill>
                      <a:schemeClr val="accent2">
                        <a:lumMod val="40000"/>
                        <a:lumOff val="60000"/>
                      </a:schemeClr>
                    </a:solidFill>
                  </a:tcPr>
                </a:tc>
                <a:tc>
                  <a:txBody>
                    <a:bodyPr/>
                    <a:lstStyle/>
                    <a:p>
                      <a:r>
                        <a:rPr lang="en-US" sz="1400" dirty="0"/>
                        <a:t>Acinar cells</a:t>
                      </a:r>
                    </a:p>
                  </a:txBody>
                  <a:tcPr marL="68580" marR="68580" marT="34290" marB="34290"/>
                </a:tc>
                <a:extLst>
                  <a:ext uri="{0D108BD9-81ED-4DB2-BD59-A6C34878D82A}">
                    <a16:rowId xmlns:a16="http://schemas.microsoft.com/office/drawing/2014/main" val="3865560519"/>
                  </a:ext>
                </a:extLst>
              </a:tr>
            </a:tbl>
          </a:graphicData>
        </a:graphic>
      </p:graphicFrame>
      <p:grpSp>
        <p:nvGrpSpPr>
          <p:cNvPr id="19" name="Group 18">
            <a:extLst>
              <a:ext uri="{FF2B5EF4-FFF2-40B4-BE49-F238E27FC236}">
                <a16:creationId xmlns:a16="http://schemas.microsoft.com/office/drawing/2014/main" id="{4306ABC1-E9F1-C243-81AD-A8B2C70DEE58}"/>
              </a:ext>
            </a:extLst>
          </p:cNvPr>
          <p:cNvGrpSpPr/>
          <p:nvPr/>
        </p:nvGrpSpPr>
        <p:grpSpPr>
          <a:xfrm>
            <a:off x="1737260" y="4619061"/>
            <a:ext cx="515735" cy="715581"/>
            <a:chOff x="7916905" y="465038"/>
            <a:chExt cx="687646" cy="954108"/>
          </a:xfrm>
        </p:grpSpPr>
        <p:sp>
          <p:nvSpPr>
            <p:cNvPr id="20" name="TextBox 19">
              <a:extLst>
                <a:ext uri="{FF2B5EF4-FFF2-40B4-BE49-F238E27FC236}">
                  <a16:creationId xmlns:a16="http://schemas.microsoft.com/office/drawing/2014/main" id="{A1102D6F-49D1-314E-B3C7-DDB149580D0D}"/>
                </a:ext>
              </a:extLst>
            </p:cNvPr>
            <p:cNvSpPr txBox="1"/>
            <p:nvPr/>
          </p:nvSpPr>
          <p:spPr>
            <a:xfrm>
              <a:off x="7916905" y="465038"/>
              <a:ext cx="581870" cy="954108"/>
            </a:xfrm>
            <a:prstGeom prst="rect">
              <a:avLst/>
            </a:prstGeom>
            <a:noFill/>
          </p:spPr>
          <p:txBody>
            <a:bodyPr wrap="none" rtlCol="0">
              <a:spAutoFit/>
            </a:bodyPr>
            <a:lstStyle/>
            <a:p>
              <a:pPr algn="r"/>
              <a:r>
                <a:rPr lang="en-US" sz="1350" dirty="0"/>
                <a:t>Ctrl</a:t>
              </a:r>
            </a:p>
            <a:p>
              <a:pPr algn="r"/>
              <a:endParaRPr lang="en-US" sz="1350" dirty="0"/>
            </a:p>
            <a:p>
              <a:pPr algn="r"/>
              <a:r>
                <a:rPr lang="en-US" sz="1350" dirty="0"/>
                <a:t>KO</a:t>
              </a:r>
            </a:p>
          </p:txBody>
        </p:sp>
        <p:sp>
          <p:nvSpPr>
            <p:cNvPr id="21" name="Oval 20">
              <a:extLst>
                <a:ext uri="{FF2B5EF4-FFF2-40B4-BE49-F238E27FC236}">
                  <a16:creationId xmlns:a16="http://schemas.microsoft.com/office/drawing/2014/main" id="{244EB49E-5D1C-D84C-B554-8D4C8DE828D6}"/>
                </a:ext>
              </a:extLst>
            </p:cNvPr>
            <p:cNvSpPr/>
            <p:nvPr/>
          </p:nvSpPr>
          <p:spPr>
            <a:xfrm>
              <a:off x="8464922" y="590438"/>
              <a:ext cx="139629" cy="139629"/>
            </a:xfrm>
            <a:prstGeom prst="ellipse">
              <a:avLst/>
            </a:prstGeom>
            <a:solidFill>
              <a:srgbClr val="1F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a:extLst>
                <a:ext uri="{FF2B5EF4-FFF2-40B4-BE49-F238E27FC236}">
                  <a16:creationId xmlns:a16="http://schemas.microsoft.com/office/drawing/2014/main" id="{4336DA7E-2E38-B24B-8900-DC26EA8088E3}"/>
                </a:ext>
              </a:extLst>
            </p:cNvPr>
            <p:cNvSpPr/>
            <p:nvPr/>
          </p:nvSpPr>
          <p:spPr>
            <a:xfrm>
              <a:off x="8464921" y="1116653"/>
              <a:ext cx="139629" cy="139629"/>
            </a:xfrm>
            <a:prstGeom prst="ellipse">
              <a:avLst/>
            </a:prstGeom>
            <a:solidFill>
              <a:srgbClr val="F97F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155083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466F-9455-3145-8E60-46943F130BCD}"/>
              </a:ext>
            </a:extLst>
          </p:cNvPr>
          <p:cNvSpPr>
            <a:spLocks noGrp="1"/>
          </p:cNvSpPr>
          <p:nvPr>
            <p:ph type="title"/>
          </p:nvPr>
        </p:nvSpPr>
        <p:spPr>
          <a:xfrm>
            <a:off x="2152650" y="1131094"/>
            <a:ext cx="7886700" cy="994172"/>
          </a:xfrm>
        </p:spPr>
        <p:txBody>
          <a:bodyPr/>
          <a:lstStyle/>
          <a:p>
            <a:r>
              <a:rPr lang="en-US" dirty="0"/>
              <a:t>Ambient RNA:  </a:t>
            </a:r>
            <a:r>
              <a:rPr lang="en-US" dirty="0">
                <a:solidFill>
                  <a:schemeClr val="accent6"/>
                </a:solidFill>
              </a:rPr>
              <a:t>”SOUP”</a:t>
            </a:r>
          </a:p>
        </p:txBody>
      </p:sp>
      <p:grpSp>
        <p:nvGrpSpPr>
          <p:cNvPr id="10" name="Group 9">
            <a:extLst>
              <a:ext uri="{FF2B5EF4-FFF2-40B4-BE49-F238E27FC236}">
                <a16:creationId xmlns:a16="http://schemas.microsoft.com/office/drawing/2014/main" id="{6BCFAFC1-8064-4F4D-9CFC-D58A1642B15F}"/>
              </a:ext>
            </a:extLst>
          </p:cNvPr>
          <p:cNvGrpSpPr/>
          <p:nvPr/>
        </p:nvGrpSpPr>
        <p:grpSpPr>
          <a:xfrm>
            <a:off x="1909954" y="2180381"/>
            <a:ext cx="822938" cy="2064696"/>
            <a:chOff x="1541832" y="1877700"/>
            <a:chExt cx="1196505" cy="3977563"/>
          </a:xfrm>
        </p:grpSpPr>
        <p:sp>
          <p:nvSpPr>
            <p:cNvPr id="8" name="Round Same Side Corner Rectangle 7">
              <a:extLst>
                <a:ext uri="{FF2B5EF4-FFF2-40B4-BE49-F238E27FC236}">
                  <a16:creationId xmlns:a16="http://schemas.microsoft.com/office/drawing/2014/main" id="{947616B5-CDD3-AE4E-AB3E-13E9EDE5E6AA}"/>
                </a:ext>
              </a:extLst>
            </p:cNvPr>
            <p:cNvSpPr/>
            <p:nvPr/>
          </p:nvSpPr>
          <p:spPr>
            <a:xfrm rot="10800000">
              <a:off x="1541832" y="2889657"/>
              <a:ext cx="1196503" cy="2965604"/>
            </a:xfrm>
            <a:prstGeom prst="round2SameRect">
              <a:avLst>
                <a:gd name="adj1" fmla="val 42343"/>
                <a:gd name="adj2" fmla="val 0"/>
              </a:avLst>
            </a:prstGeom>
            <a:solidFill>
              <a:schemeClr val="bg1">
                <a:lumMod val="9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ound Same Side Corner Rectangle 8">
              <a:extLst>
                <a:ext uri="{FF2B5EF4-FFF2-40B4-BE49-F238E27FC236}">
                  <a16:creationId xmlns:a16="http://schemas.microsoft.com/office/drawing/2014/main" id="{7C08C888-6A3C-1442-9978-DFD897E77C62}"/>
                </a:ext>
              </a:extLst>
            </p:cNvPr>
            <p:cNvSpPr/>
            <p:nvPr/>
          </p:nvSpPr>
          <p:spPr>
            <a:xfrm rot="10800000">
              <a:off x="1541834" y="1877700"/>
              <a:ext cx="1196503" cy="3977563"/>
            </a:xfrm>
            <a:prstGeom prst="round2SameRect">
              <a:avLst>
                <a:gd name="adj1" fmla="val 42343"/>
                <a:gd name="adj2" fmla="val 0"/>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7" name="Picture 6">
            <a:extLst>
              <a:ext uri="{FF2B5EF4-FFF2-40B4-BE49-F238E27FC236}">
                <a16:creationId xmlns:a16="http://schemas.microsoft.com/office/drawing/2014/main" id="{162EABDB-7A9D-6940-99F7-44CC3977CA31}"/>
              </a:ext>
            </a:extLst>
          </p:cNvPr>
          <p:cNvPicPr>
            <a:picLocks noChangeAspect="1"/>
          </p:cNvPicPr>
          <p:nvPr/>
        </p:nvPicPr>
        <p:blipFill>
          <a:blip r:embed="rId2" cstate="screen">
            <a:extLst>
              <a:ext uri="{BEBA8EAE-BF5A-486C-A8C5-ECC9F3942E4B}">
                <a14:imgProps xmlns:a14="http://schemas.microsoft.com/office/drawing/2010/main">
                  <a14:imgLayer r:embed="rId3">
                    <a14:imgEffect>
                      <a14:backgroundRemoval t="7023" b="96656" l="9794" r="95619">
                        <a14:foregroundMark x1="57732" y1="17224" x2="28351" y2="36957"/>
                        <a14:foregroundMark x1="29639" y1="55686" x2="27062" y2="68562"/>
                        <a14:foregroundMark x1="73454" y1="49833" x2="73969" y2="65050"/>
                        <a14:foregroundMark x1="63144" y1="78763" x2="53093" y2="89967"/>
                        <a14:foregroundMark x1="39175" y1="85284" x2="57732" y2="74749"/>
                      </a14:backgroundRemoval>
                    </a14:imgEffect>
                  </a14:imgLayer>
                </a14:imgProps>
              </a:ext>
              <a:ext uri="{28A0092B-C50C-407E-A947-70E740481C1C}">
                <a14:useLocalDpi xmlns:a14="http://schemas.microsoft.com/office/drawing/2010/main"/>
              </a:ext>
            </a:extLst>
          </a:blip>
          <a:stretch>
            <a:fillRect/>
          </a:stretch>
        </p:blipFill>
        <p:spPr>
          <a:xfrm>
            <a:off x="1836584" y="2640014"/>
            <a:ext cx="940493" cy="1449522"/>
          </a:xfrm>
          <a:prstGeom prst="rect">
            <a:avLst/>
          </a:prstGeom>
        </p:spPr>
      </p:pic>
      <p:grpSp>
        <p:nvGrpSpPr>
          <p:cNvPr id="11" name="Group 10">
            <a:extLst>
              <a:ext uri="{FF2B5EF4-FFF2-40B4-BE49-F238E27FC236}">
                <a16:creationId xmlns:a16="http://schemas.microsoft.com/office/drawing/2014/main" id="{17E4D6E1-678B-1845-8AE4-5902D54B2E6E}"/>
              </a:ext>
            </a:extLst>
          </p:cNvPr>
          <p:cNvGrpSpPr/>
          <p:nvPr/>
        </p:nvGrpSpPr>
        <p:grpSpPr>
          <a:xfrm>
            <a:off x="3250168" y="2180381"/>
            <a:ext cx="822938" cy="2064696"/>
            <a:chOff x="1541832" y="1877700"/>
            <a:chExt cx="1196505" cy="3977563"/>
          </a:xfrm>
        </p:grpSpPr>
        <p:sp>
          <p:nvSpPr>
            <p:cNvPr id="12" name="Round Same Side Corner Rectangle 11">
              <a:extLst>
                <a:ext uri="{FF2B5EF4-FFF2-40B4-BE49-F238E27FC236}">
                  <a16:creationId xmlns:a16="http://schemas.microsoft.com/office/drawing/2014/main" id="{4A2F2478-3F29-9F40-8694-3A3081CACF52}"/>
                </a:ext>
              </a:extLst>
            </p:cNvPr>
            <p:cNvSpPr/>
            <p:nvPr/>
          </p:nvSpPr>
          <p:spPr>
            <a:xfrm rot="10800000">
              <a:off x="1541832" y="2889657"/>
              <a:ext cx="1196503" cy="2965604"/>
            </a:xfrm>
            <a:prstGeom prst="round2SameRect">
              <a:avLst>
                <a:gd name="adj1" fmla="val 42343"/>
                <a:gd name="adj2" fmla="val 0"/>
              </a:avLst>
            </a:prstGeom>
            <a:solidFill>
              <a:srgbClr val="7030A0">
                <a:alpha val="33000"/>
              </a:srgb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ound Same Side Corner Rectangle 12">
              <a:extLst>
                <a:ext uri="{FF2B5EF4-FFF2-40B4-BE49-F238E27FC236}">
                  <a16:creationId xmlns:a16="http://schemas.microsoft.com/office/drawing/2014/main" id="{9423B317-22C8-D946-9271-FDCFC5398A7E}"/>
                </a:ext>
              </a:extLst>
            </p:cNvPr>
            <p:cNvSpPr/>
            <p:nvPr/>
          </p:nvSpPr>
          <p:spPr>
            <a:xfrm rot="10800000">
              <a:off x="1541834" y="1877700"/>
              <a:ext cx="1196503" cy="3977563"/>
            </a:xfrm>
            <a:prstGeom prst="round2SameRect">
              <a:avLst>
                <a:gd name="adj1" fmla="val 42343"/>
                <a:gd name="adj2" fmla="val 0"/>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4" name="Picture 13">
            <a:extLst>
              <a:ext uri="{FF2B5EF4-FFF2-40B4-BE49-F238E27FC236}">
                <a16:creationId xmlns:a16="http://schemas.microsoft.com/office/drawing/2014/main" id="{E368D47D-1D5E-3844-8044-5630E0F0B1FC}"/>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0" b="93939" l="9794" r="95619">
                        <a14:foregroundMark x1="29639" y1="19697" x2="27062" y2="43030"/>
                        <a14:foregroundMark x1="73454" y1="9091" x2="73969" y2="36667"/>
                        <a14:foregroundMark x1="63144" y1="61515" x2="53093" y2="81818"/>
                        <a14:foregroundMark x1="39175" y1="73333" x2="57732" y2="54242"/>
                      </a14:backgroundRemoval>
                    </a14:imgEffect>
                  </a14:imgLayer>
                </a14:imgProps>
              </a:ext>
              <a:ext uri="{28A0092B-C50C-407E-A947-70E740481C1C}">
                <a14:useLocalDpi xmlns:a14="http://schemas.microsoft.com/office/drawing/2010/main"/>
              </a:ext>
            </a:extLst>
          </a:blip>
          <a:srcRect/>
          <a:stretch/>
        </p:blipFill>
        <p:spPr>
          <a:xfrm>
            <a:off x="3176798" y="3289335"/>
            <a:ext cx="940493" cy="800201"/>
          </a:xfrm>
          <a:prstGeom prst="rect">
            <a:avLst/>
          </a:prstGeom>
        </p:spPr>
      </p:pic>
      <p:sp>
        <p:nvSpPr>
          <p:cNvPr id="15" name="Right Arrow 14">
            <a:extLst>
              <a:ext uri="{FF2B5EF4-FFF2-40B4-BE49-F238E27FC236}">
                <a16:creationId xmlns:a16="http://schemas.microsoft.com/office/drawing/2014/main" id="{12B08A26-BF30-584F-A267-DAE559DEB233}"/>
              </a:ext>
            </a:extLst>
          </p:cNvPr>
          <p:cNvSpPr/>
          <p:nvPr/>
        </p:nvSpPr>
        <p:spPr>
          <a:xfrm>
            <a:off x="2834670" y="3036467"/>
            <a:ext cx="284534" cy="32830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02CB1361-4B86-6948-8FA6-39F2048A4280}"/>
              </a:ext>
            </a:extLst>
          </p:cNvPr>
          <p:cNvSpPr txBox="1"/>
          <p:nvPr/>
        </p:nvSpPr>
        <p:spPr>
          <a:xfrm>
            <a:off x="2732891" y="2551719"/>
            <a:ext cx="722279" cy="507831"/>
          </a:xfrm>
          <a:prstGeom prst="rect">
            <a:avLst/>
          </a:prstGeom>
          <a:noFill/>
        </p:spPr>
        <p:txBody>
          <a:bodyPr wrap="square" rtlCol="0">
            <a:spAutoFit/>
          </a:bodyPr>
          <a:lstStyle/>
          <a:p>
            <a:r>
              <a:rPr lang="en-US" sz="1350" dirty="0"/>
              <a:t>Cell</a:t>
            </a:r>
          </a:p>
          <a:p>
            <a:r>
              <a:rPr lang="en-US" sz="1350" dirty="0"/>
              <a:t>Lysis</a:t>
            </a:r>
          </a:p>
        </p:txBody>
      </p:sp>
      <p:sp>
        <p:nvSpPr>
          <p:cNvPr id="21" name="Right Arrow 20">
            <a:extLst>
              <a:ext uri="{FF2B5EF4-FFF2-40B4-BE49-F238E27FC236}">
                <a16:creationId xmlns:a16="http://schemas.microsoft.com/office/drawing/2014/main" id="{4D11B1F1-09CE-BD4B-8E10-F309A9E5CE2D}"/>
              </a:ext>
            </a:extLst>
          </p:cNvPr>
          <p:cNvSpPr/>
          <p:nvPr/>
        </p:nvSpPr>
        <p:spPr>
          <a:xfrm>
            <a:off x="4348669" y="3007283"/>
            <a:ext cx="284534" cy="32830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TextBox 21">
            <a:extLst>
              <a:ext uri="{FF2B5EF4-FFF2-40B4-BE49-F238E27FC236}">
                <a16:creationId xmlns:a16="http://schemas.microsoft.com/office/drawing/2014/main" id="{22A93E6A-06F8-6A48-91AA-B184841F0A1A}"/>
              </a:ext>
            </a:extLst>
          </p:cNvPr>
          <p:cNvSpPr txBox="1"/>
          <p:nvPr/>
        </p:nvSpPr>
        <p:spPr>
          <a:xfrm>
            <a:off x="4087359" y="2655592"/>
            <a:ext cx="950989" cy="300082"/>
          </a:xfrm>
          <a:prstGeom prst="rect">
            <a:avLst/>
          </a:prstGeom>
          <a:noFill/>
        </p:spPr>
        <p:txBody>
          <a:bodyPr wrap="square" rtlCol="0">
            <a:spAutoFit/>
          </a:bodyPr>
          <a:lstStyle/>
          <a:p>
            <a:r>
              <a:rPr lang="en-US" sz="1350" dirty="0"/>
              <a:t>Emulsion</a:t>
            </a:r>
          </a:p>
        </p:txBody>
      </p:sp>
      <p:sp>
        <p:nvSpPr>
          <p:cNvPr id="32" name="Rectangle 31">
            <a:extLst>
              <a:ext uri="{FF2B5EF4-FFF2-40B4-BE49-F238E27FC236}">
                <a16:creationId xmlns:a16="http://schemas.microsoft.com/office/drawing/2014/main" id="{4816E3EA-7002-CC4E-8A5C-55C5A886A2C5}"/>
              </a:ext>
            </a:extLst>
          </p:cNvPr>
          <p:cNvSpPr/>
          <p:nvPr/>
        </p:nvSpPr>
        <p:spPr>
          <a:xfrm>
            <a:off x="8451538" y="2696469"/>
            <a:ext cx="284534" cy="688770"/>
          </a:xfrm>
          <a:prstGeom prst="rect">
            <a:avLst/>
          </a:prstGeom>
          <a:solidFill>
            <a:srgbClr val="FC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D0F89173-E583-8F4E-B221-0E79BB43AC8A}"/>
              </a:ext>
            </a:extLst>
          </p:cNvPr>
          <p:cNvSpPr/>
          <p:nvPr/>
        </p:nvSpPr>
        <p:spPr>
          <a:xfrm>
            <a:off x="9114463" y="1404112"/>
            <a:ext cx="284534" cy="1981129"/>
          </a:xfrm>
          <a:prstGeom prst="rect">
            <a:avLst/>
          </a:prstGeom>
          <a:solidFill>
            <a:srgbClr val="B39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005DAACC-F7AA-F140-9763-6A8C5D0247C0}"/>
              </a:ext>
            </a:extLst>
          </p:cNvPr>
          <p:cNvSpPr/>
          <p:nvPr/>
        </p:nvSpPr>
        <p:spPr>
          <a:xfrm>
            <a:off x="9445927" y="2122489"/>
            <a:ext cx="284534" cy="1262751"/>
          </a:xfrm>
          <a:prstGeom prst="rect">
            <a:avLst/>
          </a:prstGeom>
          <a:solidFill>
            <a:srgbClr val="C14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B84AC3CD-0307-C149-9B5A-6920F0933767}"/>
              </a:ext>
            </a:extLst>
          </p:cNvPr>
          <p:cNvSpPr/>
          <p:nvPr/>
        </p:nvSpPr>
        <p:spPr>
          <a:xfrm>
            <a:off x="8783001" y="3374689"/>
            <a:ext cx="284534" cy="222114"/>
          </a:xfrm>
          <a:prstGeom prst="rect">
            <a:avLst/>
          </a:prstGeom>
          <a:solidFill>
            <a:srgbClr val="C1A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2A9B5535-ACF0-0A4B-8887-EED9C189C20B}"/>
              </a:ext>
            </a:extLst>
          </p:cNvPr>
          <p:cNvSpPr/>
          <p:nvPr/>
        </p:nvSpPr>
        <p:spPr>
          <a:xfrm>
            <a:off x="9114463" y="3374689"/>
            <a:ext cx="284534" cy="222114"/>
          </a:xfrm>
          <a:prstGeom prst="rect">
            <a:avLst/>
          </a:prstGeom>
          <a:solidFill>
            <a:srgbClr val="C1A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73A831ED-4318-124B-B082-CD549F512A2E}"/>
              </a:ext>
            </a:extLst>
          </p:cNvPr>
          <p:cNvSpPr/>
          <p:nvPr/>
        </p:nvSpPr>
        <p:spPr>
          <a:xfrm>
            <a:off x="8451538" y="3374689"/>
            <a:ext cx="284534" cy="222114"/>
          </a:xfrm>
          <a:prstGeom prst="rect">
            <a:avLst/>
          </a:prstGeom>
          <a:solidFill>
            <a:srgbClr val="C1A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a:extLst>
              <a:ext uri="{FF2B5EF4-FFF2-40B4-BE49-F238E27FC236}">
                <a16:creationId xmlns:a16="http://schemas.microsoft.com/office/drawing/2014/main" id="{D7640E2E-D317-A44E-9579-F453408EC73D}"/>
              </a:ext>
            </a:extLst>
          </p:cNvPr>
          <p:cNvSpPr/>
          <p:nvPr/>
        </p:nvSpPr>
        <p:spPr>
          <a:xfrm>
            <a:off x="9445927" y="3374689"/>
            <a:ext cx="284534" cy="222114"/>
          </a:xfrm>
          <a:prstGeom prst="rect">
            <a:avLst/>
          </a:prstGeom>
          <a:solidFill>
            <a:srgbClr val="C1A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ectangle 38">
            <a:extLst>
              <a:ext uri="{FF2B5EF4-FFF2-40B4-BE49-F238E27FC236}">
                <a16:creationId xmlns:a16="http://schemas.microsoft.com/office/drawing/2014/main" id="{A138C717-4A84-DE43-8E5F-1D3BD1B61BEF}"/>
              </a:ext>
            </a:extLst>
          </p:cNvPr>
          <p:cNvSpPr/>
          <p:nvPr/>
        </p:nvSpPr>
        <p:spPr>
          <a:xfrm>
            <a:off x="8781652" y="4031481"/>
            <a:ext cx="284534" cy="1262751"/>
          </a:xfrm>
          <a:prstGeom prst="rect">
            <a:avLst/>
          </a:prstGeom>
          <a:solidFill>
            <a:srgbClr val="C1A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C2516DD6-A478-8F4F-9009-1B2134A30D85}"/>
              </a:ext>
            </a:extLst>
          </p:cNvPr>
          <p:cNvSpPr/>
          <p:nvPr/>
        </p:nvSpPr>
        <p:spPr>
          <a:xfrm>
            <a:off x="8450189" y="4031481"/>
            <a:ext cx="284534" cy="1262751"/>
          </a:xfrm>
          <a:prstGeom prst="rect">
            <a:avLst/>
          </a:prstGeom>
          <a:solidFill>
            <a:srgbClr val="FC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ectangle 41">
            <a:extLst>
              <a:ext uri="{FF2B5EF4-FFF2-40B4-BE49-F238E27FC236}">
                <a16:creationId xmlns:a16="http://schemas.microsoft.com/office/drawing/2014/main" id="{20F604F9-8C17-FB4B-A786-4E4025EB1ED7}"/>
              </a:ext>
            </a:extLst>
          </p:cNvPr>
          <p:cNvSpPr/>
          <p:nvPr/>
        </p:nvSpPr>
        <p:spPr>
          <a:xfrm>
            <a:off x="9444577" y="4031481"/>
            <a:ext cx="284534" cy="1262751"/>
          </a:xfrm>
          <a:prstGeom prst="rect">
            <a:avLst/>
          </a:prstGeom>
          <a:solidFill>
            <a:srgbClr val="C14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ectangle 42">
            <a:extLst>
              <a:ext uri="{FF2B5EF4-FFF2-40B4-BE49-F238E27FC236}">
                <a16:creationId xmlns:a16="http://schemas.microsoft.com/office/drawing/2014/main" id="{61D440A5-09F5-2F4E-BB42-9A94EBF0EDAF}"/>
              </a:ext>
            </a:extLst>
          </p:cNvPr>
          <p:cNvSpPr/>
          <p:nvPr/>
        </p:nvSpPr>
        <p:spPr>
          <a:xfrm>
            <a:off x="8781652" y="5283680"/>
            <a:ext cx="284534" cy="222114"/>
          </a:xfrm>
          <a:prstGeom prst="rect">
            <a:avLst/>
          </a:prstGeom>
          <a:solidFill>
            <a:srgbClr val="C1A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Rectangle 43">
            <a:extLst>
              <a:ext uri="{FF2B5EF4-FFF2-40B4-BE49-F238E27FC236}">
                <a16:creationId xmlns:a16="http://schemas.microsoft.com/office/drawing/2014/main" id="{3F8BD41C-D8DA-4D4F-8162-D2B4BB0A0636}"/>
              </a:ext>
            </a:extLst>
          </p:cNvPr>
          <p:cNvSpPr/>
          <p:nvPr/>
        </p:nvSpPr>
        <p:spPr>
          <a:xfrm>
            <a:off x="9113114" y="5283680"/>
            <a:ext cx="284534" cy="222114"/>
          </a:xfrm>
          <a:prstGeom prst="rect">
            <a:avLst/>
          </a:prstGeom>
          <a:solidFill>
            <a:srgbClr val="C1A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C452A613-E347-1A4C-BC80-2628880A1A67}"/>
              </a:ext>
            </a:extLst>
          </p:cNvPr>
          <p:cNvSpPr/>
          <p:nvPr/>
        </p:nvSpPr>
        <p:spPr>
          <a:xfrm>
            <a:off x="8450189" y="4912991"/>
            <a:ext cx="284534" cy="592804"/>
          </a:xfrm>
          <a:prstGeom prst="rect">
            <a:avLst/>
          </a:prstGeom>
          <a:solidFill>
            <a:srgbClr val="C1A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Rectangle 45">
            <a:extLst>
              <a:ext uri="{FF2B5EF4-FFF2-40B4-BE49-F238E27FC236}">
                <a16:creationId xmlns:a16="http://schemas.microsoft.com/office/drawing/2014/main" id="{CA1C0DA5-4F43-C542-A0F3-EE4EB7B4AC01}"/>
              </a:ext>
            </a:extLst>
          </p:cNvPr>
          <p:cNvSpPr/>
          <p:nvPr/>
        </p:nvSpPr>
        <p:spPr>
          <a:xfrm>
            <a:off x="9444577" y="5283680"/>
            <a:ext cx="284534" cy="222114"/>
          </a:xfrm>
          <a:prstGeom prst="rect">
            <a:avLst/>
          </a:prstGeom>
          <a:solidFill>
            <a:srgbClr val="C1AC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ectangle 40">
            <a:extLst>
              <a:ext uri="{FF2B5EF4-FFF2-40B4-BE49-F238E27FC236}">
                <a16:creationId xmlns:a16="http://schemas.microsoft.com/office/drawing/2014/main" id="{CF8722DB-1BBD-B248-AA5D-830398DE3B44}"/>
              </a:ext>
            </a:extLst>
          </p:cNvPr>
          <p:cNvSpPr/>
          <p:nvPr/>
        </p:nvSpPr>
        <p:spPr>
          <a:xfrm>
            <a:off x="9113114" y="4031480"/>
            <a:ext cx="284534" cy="1349753"/>
          </a:xfrm>
          <a:prstGeom prst="rect">
            <a:avLst/>
          </a:prstGeom>
          <a:solidFill>
            <a:srgbClr val="B39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8" name="Picture 47">
            <a:extLst>
              <a:ext uri="{FF2B5EF4-FFF2-40B4-BE49-F238E27FC236}">
                <a16:creationId xmlns:a16="http://schemas.microsoft.com/office/drawing/2014/main" id="{8DFEF651-AA48-254E-A2B2-3B22C1FBB238}"/>
              </a:ext>
            </a:extLst>
          </p:cNvPr>
          <p:cNvPicPr>
            <a:picLocks noChangeAspect="1"/>
          </p:cNvPicPr>
          <p:nvPr/>
        </p:nvPicPr>
        <p:blipFill>
          <a:blip r:embed="rId6"/>
          <a:stretch>
            <a:fillRect/>
          </a:stretch>
        </p:blipFill>
        <p:spPr>
          <a:xfrm>
            <a:off x="4733372" y="2257422"/>
            <a:ext cx="2573231" cy="2156339"/>
          </a:xfrm>
          <a:prstGeom prst="rect">
            <a:avLst/>
          </a:prstGeom>
        </p:spPr>
      </p:pic>
      <p:sp>
        <p:nvSpPr>
          <p:cNvPr id="49" name="TextBox 48">
            <a:extLst>
              <a:ext uri="{FF2B5EF4-FFF2-40B4-BE49-F238E27FC236}">
                <a16:creationId xmlns:a16="http://schemas.microsoft.com/office/drawing/2014/main" id="{DE86797A-2FF3-594E-B715-32E8E631A06C}"/>
              </a:ext>
            </a:extLst>
          </p:cNvPr>
          <p:cNvSpPr txBox="1"/>
          <p:nvPr/>
        </p:nvSpPr>
        <p:spPr>
          <a:xfrm>
            <a:off x="8034700" y="5564992"/>
            <a:ext cx="2110578" cy="300082"/>
          </a:xfrm>
          <a:prstGeom prst="rect">
            <a:avLst/>
          </a:prstGeom>
          <a:noFill/>
        </p:spPr>
        <p:txBody>
          <a:bodyPr wrap="none" rtlCol="0">
            <a:spAutoFit/>
          </a:bodyPr>
          <a:lstStyle/>
          <a:p>
            <a:r>
              <a:rPr lang="en-US" sz="1350" dirty="0"/>
              <a:t>Proportion of droplet reads</a:t>
            </a:r>
          </a:p>
        </p:txBody>
      </p:sp>
      <p:sp>
        <p:nvSpPr>
          <p:cNvPr id="50" name="TextBox 49">
            <a:extLst>
              <a:ext uri="{FF2B5EF4-FFF2-40B4-BE49-F238E27FC236}">
                <a16:creationId xmlns:a16="http://schemas.microsoft.com/office/drawing/2014/main" id="{5D143521-82E9-FF49-87C4-6C99E832EA0C}"/>
              </a:ext>
            </a:extLst>
          </p:cNvPr>
          <p:cNvSpPr txBox="1"/>
          <p:nvPr/>
        </p:nvSpPr>
        <p:spPr>
          <a:xfrm>
            <a:off x="8613482" y="3612774"/>
            <a:ext cx="1045864" cy="300082"/>
          </a:xfrm>
          <a:prstGeom prst="rect">
            <a:avLst/>
          </a:prstGeom>
          <a:noFill/>
        </p:spPr>
        <p:txBody>
          <a:bodyPr wrap="none" rtlCol="0">
            <a:spAutoFit/>
          </a:bodyPr>
          <a:lstStyle/>
          <a:p>
            <a:r>
              <a:rPr lang="en-US" sz="1350" dirty="0"/>
              <a:t>Read counts</a:t>
            </a:r>
          </a:p>
        </p:txBody>
      </p:sp>
      <p:sp>
        <p:nvSpPr>
          <p:cNvPr id="51" name="TextBox 50">
            <a:extLst>
              <a:ext uri="{FF2B5EF4-FFF2-40B4-BE49-F238E27FC236}">
                <a16:creationId xmlns:a16="http://schemas.microsoft.com/office/drawing/2014/main" id="{8CCFD142-E531-CA45-A495-7299E7907346}"/>
              </a:ext>
            </a:extLst>
          </p:cNvPr>
          <p:cNvSpPr txBox="1"/>
          <p:nvPr/>
        </p:nvSpPr>
        <p:spPr>
          <a:xfrm>
            <a:off x="7733283" y="3370878"/>
            <a:ext cx="785793" cy="300082"/>
          </a:xfrm>
          <a:prstGeom prst="rect">
            <a:avLst/>
          </a:prstGeom>
          <a:noFill/>
        </p:spPr>
        <p:txBody>
          <a:bodyPr wrap="none" rtlCol="0">
            <a:spAutoFit/>
          </a:bodyPr>
          <a:lstStyle/>
          <a:p>
            <a:r>
              <a:rPr lang="en-US" sz="1350" dirty="0"/>
              <a:t>Soup </a:t>
            </a:r>
            <a:r>
              <a:rPr lang="en-US" sz="1350" dirty="0">
                <a:sym typeface="Wingdings" pitchFamily="2" charset="2"/>
              </a:rPr>
              <a:t> </a:t>
            </a:r>
            <a:endParaRPr lang="en-US" sz="1350" dirty="0"/>
          </a:p>
        </p:txBody>
      </p:sp>
      <p:sp>
        <p:nvSpPr>
          <p:cNvPr id="52" name="TextBox 51">
            <a:extLst>
              <a:ext uri="{FF2B5EF4-FFF2-40B4-BE49-F238E27FC236}">
                <a16:creationId xmlns:a16="http://schemas.microsoft.com/office/drawing/2014/main" id="{16DF2F80-1A93-7C47-A3C5-305F02A86963}"/>
              </a:ext>
            </a:extLst>
          </p:cNvPr>
          <p:cNvSpPr txBox="1"/>
          <p:nvPr/>
        </p:nvSpPr>
        <p:spPr>
          <a:xfrm>
            <a:off x="7653755" y="1087567"/>
            <a:ext cx="2077235" cy="300082"/>
          </a:xfrm>
          <a:prstGeom prst="rect">
            <a:avLst/>
          </a:prstGeom>
          <a:noFill/>
        </p:spPr>
        <p:txBody>
          <a:bodyPr wrap="none" rtlCol="0">
            <a:spAutoFit/>
          </a:bodyPr>
          <a:lstStyle/>
          <a:p>
            <a:r>
              <a:rPr lang="en-US" sz="1350" dirty="0"/>
              <a:t>Droplet #     1      2      3      4</a:t>
            </a:r>
          </a:p>
        </p:txBody>
      </p:sp>
      <p:sp>
        <p:nvSpPr>
          <p:cNvPr id="3" name="TextBox 2">
            <a:extLst>
              <a:ext uri="{FF2B5EF4-FFF2-40B4-BE49-F238E27FC236}">
                <a16:creationId xmlns:a16="http://schemas.microsoft.com/office/drawing/2014/main" id="{528921FF-83E8-79D0-29A8-271A2E17F583}"/>
              </a:ext>
            </a:extLst>
          </p:cNvPr>
          <p:cNvSpPr txBox="1"/>
          <p:nvPr/>
        </p:nvSpPr>
        <p:spPr>
          <a:xfrm>
            <a:off x="1856745" y="4754387"/>
            <a:ext cx="5928290" cy="2031325"/>
          </a:xfrm>
          <a:prstGeom prst="rect">
            <a:avLst/>
          </a:prstGeom>
          <a:noFill/>
        </p:spPr>
        <p:txBody>
          <a:bodyPr wrap="none" rtlCol="0">
            <a:spAutoFit/>
          </a:bodyPr>
          <a:lstStyle/>
          <a:p>
            <a:r>
              <a:rPr lang="en-US" dirty="0"/>
              <a:t>Computational methods to mitigate (but not totally fix) Soup:</a:t>
            </a:r>
          </a:p>
          <a:p>
            <a:pPr marL="285750" indent="-285750">
              <a:buFont typeface="Arial" panose="020B0604020202020204" pitchFamily="34" charset="0"/>
              <a:buChar char="•"/>
            </a:pPr>
            <a:r>
              <a:rPr lang="en-US" i="1" dirty="0" err="1">
                <a:solidFill>
                  <a:schemeClr val="accent6"/>
                </a:solidFill>
              </a:rPr>
              <a:t>SoupX</a:t>
            </a:r>
            <a:endParaRPr lang="en-US" i="1" dirty="0">
              <a:solidFill>
                <a:schemeClr val="accent6"/>
              </a:solidFill>
            </a:endParaRPr>
          </a:p>
          <a:p>
            <a:pPr marL="285750" indent="-285750">
              <a:buFont typeface="Arial" panose="020B0604020202020204" pitchFamily="34" charset="0"/>
              <a:buChar char="•"/>
            </a:pPr>
            <a:r>
              <a:rPr lang="en-US" i="1" dirty="0" err="1">
                <a:solidFill>
                  <a:schemeClr val="accent6"/>
                </a:solidFill>
              </a:rPr>
              <a:t>DecontX</a:t>
            </a:r>
            <a:endParaRPr lang="en-US" i="1" dirty="0">
              <a:solidFill>
                <a:schemeClr val="accent6"/>
              </a:solidFill>
            </a:endParaRPr>
          </a:p>
          <a:p>
            <a:pPr marL="285750" indent="-285750">
              <a:buFont typeface="Arial" panose="020B0604020202020204" pitchFamily="34" charset="0"/>
              <a:buChar char="•"/>
            </a:pPr>
            <a:r>
              <a:rPr lang="en-US" i="1" dirty="0" err="1">
                <a:solidFill>
                  <a:schemeClr val="accent6"/>
                </a:solidFill>
              </a:rPr>
              <a:t>Cellbender</a:t>
            </a:r>
            <a:endParaRPr lang="en-US" i="1" dirty="0">
              <a:solidFill>
                <a:schemeClr val="accent6"/>
              </a:solidFill>
            </a:endParaRPr>
          </a:p>
          <a:p>
            <a:pPr marL="285750" indent="-285750">
              <a:buFont typeface="Arial" panose="020B0604020202020204" pitchFamily="34" charset="0"/>
              <a:buChar char="•"/>
            </a:pPr>
            <a:endParaRPr lang="en-US" i="1" dirty="0">
              <a:solidFill>
                <a:schemeClr val="accent6"/>
              </a:solidFill>
            </a:endParaRPr>
          </a:p>
          <a:p>
            <a:r>
              <a:rPr lang="en-US" dirty="0"/>
              <a:t>The best time to fix Ambient RNA problems is at the bench!</a:t>
            </a:r>
          </a:p>
          <a:p>
            <a:pPr marL="285750" indent="-285750">
              <a:buFont typeface="Arial" panose="020B0604020202020204" pitchFamily="34" charset="0"/>
              <a:buChar char="•"/>
            </a:pPr>
            <a:endParaRPr lang="en-US" i="1" dirty="0">
              <a:solidFill>
                <a:schemeClr val="accent6"/>
              </a:solidFill>
            </a:endParaRPr>
          </a:p>
        </p:txBody>
      </p:sp>
    </p:spTree>
    <p:extLst>
      <p:ext uri="{BB962C8B-B14F-4D97-AF65-F5344CB8AC3E}">
        <p14:creationId xmlns:p14="http://schemas.microsoft.com/office/powerpoint/2010/main" val="2236804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18D292-719E-DF46-8CAF-7E66E3C357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71634" y="1495281"/>
            <a:ext cx="7004156" cy="4027859"/>
          </a:xfrm>
          <a:prstGeom prst="rect">
            <a:avLst/>
          </a:prstGeom>
        </p:spPr>
      </p:pic>
      <p:sp>
        <p:nvSpPr>
          <p:cNvPr id="5" name="Rectangle 4">
            <a:extLst>
              <a:ext uri="{FF2B5EF4-FFF2-40B4-BE49-F238E27FC236}">
                <a16:creationId xmlns:a16="http://schemas.microsoft.com/office/drawing/2014/main" id="{73897CDE-3653-754D-BEF6-4CEBEA5D3536}"/>
              </a:ext>
            </a:extLst>
          </p:cNvPr>
          <p:cNvSpPr/>
          <p:nvPr/>
        </p:nvSpPr>
        <p:spPr>
          <a:xfrm>
            <a:off x="6514655" y="5661638"/>
            <a:ext cx="3885103" cy="300082"/>
          </a:xfrm>
          <a:prstGeom prst="rect">
            <a:avLst/>
          </a:prstGeom>
        </p:spPr>
        <p:txBody>
          <a:bodyPr wrap="none">
            <a:spAutoFit/>
          </a:bodyPr>
          <a:lstStyle/>
          <a:p>
            <a:r>
              <a:rPr lang="en-US" sz="1350" dirty="0">
                <a:hlinkClick r:id="rId3"/>
              </a:rPr>
              <a:t>https://www.biorxiv.org/content/10.1101/303727v1</a:t>
            </a:r>
            <a:endParaRPr lang="en-US" sz="1350" dirty="0"/>
          </a:p>
        </p:txBody>
      </p:sp>
      <p:sp>
        <p:nvSpPr>
          <p:cNvPr id="6" name="TextBox 5">
            <a:extLst>
              <a:ext uri="{FF2B5EF4-FFF2-40B4-BE49-F238E27FC236}">
                <a16:creationId xmlns:a16="http://schemas.microsoft.com/office/drawing/2014/main" id="{E952646B-9F1A-7140-9683-1AC1B9AF310F}"/>
              </a:ext>
            </a:extLst>
          </p:cNvPr>
          <p:cNvSpPr txBox="1"/>
          <p:nvPr/>
        </p:nvSpPr>
        <p:spPr>
          <a:xfrm>
            <a:off x="3826330" y="5661638"/>
            <a:ext cx="2497671" cy="300082"/>
          </a:xfrm>
          <a:prstGeom prst="rect">
            <a:avLst/>
          </a:prstGeom>
          <a:noFill/>
        </p:spPr>
        <p:txBody>
          <a:bodyPr wrap="none" rtlCol="0">
            <a:spAutoFit/>
          </a:bodyPr>
          <a:lstStyle/>
          <a:p>
            <a:r>
              <a:rPr lang="en-US" sz="1350" dirty="0"/>
              <a:t>Young and </a:t>
            </a:r>
            <a:r>
              <a:rPr lang="en-US" sz="1350" dirty="0" err="1"/>
              <a:t>Behati</a:t>
            </a:r>
            <a:r>
              <a:rPr lang="en-US" sz="1350" dirty="0"/>
              <a:t> (</a:t>
            </a:r>
            <a:r>
              <a:rPr lang="en-US" sz="1350" dirty="0" err="1"/>
              <a:t>bioRxiv</a:t>
            </a:r>
            <a:r>
              <a:rPr lang="en-US" sz="1350" dirty="0"/>
              <a:t>) 2018.</a:t>
            </a:r>
          </a:p>
        </p:txBody>
      </p:sp>
      <p:sp>
        <p:nvSpPr>
          <p:cNvPr id="2" name="Title 1">
            <a:extLst>
              <a:ext uri="{FF2B5EF4-FFF2-40B4-BE49-F238E27FC236}">
                <a16:creationId xmlns:a16="http://schemas.microsoft.com/office/drawing/2014/main" id="{D1B26398-9E8E-1A4E-B7EB-E564A553DE9A}"/>
              </a:ext>
            </a:extLst>
          </p:cNvPr>
          <p:cNvSpPr>
            <a:spLocks noGrp="1"/>
          </p:cNvSpPr>
          <p:nvPr>
            <p:ph type="title"/>
          </p:nvPr>
        </p:nvSpPr>
        <p:spPr/>
        <p:txBody>
          <a:bodyPr/>
          <a:lstStyle/>
          <a:p>
            <a:r>
              <a:rPr lang="en-US" dirty="0" err="1"/>
              <a:t>SoupX</a:t>
            </a:r>
            <a:endParaRPr lang="en-US" dirty="0"/>
          </a:p>
        </p:txBody>
      </p:sp>
    </p:spTree>
    <p:extLst>
      <p:ext uri="{BB962C8B-B14F-4D97-AF65-F5344CB8AC3E}">
        <p14:creationId xmlns:p14="http://schemas.microsoft.com/office/powerpoint/2010/main" val="26810204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3DF26A-0464-1F26-8A99-BF628FF46D9A}"/>
              </a:ext>
            </a:extLst>
          </p:cNvPr>
          <p:cNvPicPr>
            <a:picLocks noChangeAspect="1"/>
          </p:cNvPicPr>
          <p:nvPr/>
        </p:nvPicPr>
        <p:blipFill>
          <a:blip r:embed="rId2"/>
          <a:stretch>
            <a:fillRect/>
          </a:stretch>
        </p:blipFill>
        <p:spPr>
          <a:xfrm>
            <a:off x="1700022" y="953643"/>
            <a:ext cx="5008626" cy="1350812"/>
          </a:xfrm>
          <a:prstGeom prst="rect">
            <a:avLst/>
          </a:prstGeom>
        </p:spPr>
      </p:pic>
      <p:pic>
        <p:nvPicPr>
          <p:cNvPr id="19" name="Picture 18">
            <a:extLst>
              <a:ext uri="{FF2B5EF4-FFF2-40B4-BE49-F238E27FC236}">
                <a16:creationId xmlns:a16="http://schemas.microsoft.com/office/drawing/2014/main" id="{7D7FDDE0-82B5-FEC8-F910-1158BE54BB44}"/>
              </a:ext>
            </a:extLst>
          </p:cNvPr>
          <p:cNvPicPr>
            <a:picLocks noChangeAspect="1"/>
          </p:cNvPicPr>
          <p:nvPr/>
        </p:nvPicPr>
        <p:blipFill>
          <a:blip r:embed="rId3"/>
          <a:stretch>
            <a:fillRect/>
          </a:stretch>
        </p:blipFill>
        <p:spPr>
          <a:xfrm>
            <a:off x="5740109" y="2652050"/>
            <a:ext cx="4818060" cy="2879905"/>
          </a:xfrm>
          <a:prstGeom prst="rect">
            <a:avLst/>
          </a:prstGeom>
        </p:spPr>
      </p:pic>
      <p:pic>
        <p:nvPicPr>
          <p:cNvPr id="20" name="Picture 19">
            <a:extLst>
              <a:ext uri="{FF2B5EF4-FFF2-40B4-BE49-F238E27FC236}">
                <a16:creationId xmlns:a16="http://schemas.microsoft.com/office/drawing/2014/main" id="{9F82A53B-06C1-3886-1602-55D5198B88A3}"/>
              </a:ext>
            </a:extLst>
          </p:cNvPr>
          <p:cNvPicPr>
            <a:picLocks noChangeAspect="1"/>
          </p:cNvPicPr>
          <p:nvPr/>
        </p:nvPicPr>
        <p:blipFill>
          <a:blip r:embed="rId4"/>
          <a:stretch>
            <a:fillRect/>
          </a:stretch>
        </p:blipFill>
        <p:spPr>
          <a:xfrm>
            <a:off x="1633832" y="2652049"/>
            <a:ext cx="4251288" cy="2879905"/>
          </a:xfrm>
          <a:prstGeom prst="rect">
            <a:avLst/>
          </a:prstGeom>
        </p:spPr>
      </p:pic>
      <p:sp>
        <p:nvSpPr>
          <p:cNvPr id="21" name="TextBox 20">
            <a:extLst>
              <a:ext uri="{FF2B5EF4-FFF2-40B4-BE49-F238E27FC236}">
                <a16:creationId xmlns:a16="http://schemas.microsoft.com/office/drawing/2014/main" id="{8B1A8F5B-DE8C-3401-46D9-BF7375BE0A73}"/>
              </a:ext>
            </a:extLst>
          </p:cNvPr>
          <p:cNvSpPr txBox="1"/>
          <p:nvPr/>
        </p:nvSpPr>
        <p:spPr>
          <a:xfrm>
            <a:off x="6845810" y="1326048"/>
            <a:ext cx="3474617" cy="1131079"/>
          </a:xfrm>
          <a:prstGeom prst="rect">
            <a:avLst/>
          </a:prstGeom>
          <a:noFill/>
        </p:spPr>
        <p:txBody>
          <a:bodyPr wrap="square" rtlCol="0">
            <a:spAutoFit/>
          </a:bodyPr>
          <a:lstStyle/>
          <a:p>
            <a:r>
              <a:rPr lang="en-US" sz="1350" dirty="0"/>
              <a:t>Uses Variational Bayes Inference</a:t>
            </a:r>
          </a:p>
          <a:p>
            <a:r>
              <a:rPr lang="en-US" sz="1350" dirty="0"/>
              <a:t>Similar to Latent Dirichlet Allocation (LDA)</a:t>
            </a:r>
          </a:p>
          <a:p>
            <a:endParaRPr lang="en-US" sz="1350" dirty="0"/>
          </a:p>
          <a:p>
            <a:r>
              <a:rPr lang="en-US" sz="1350" dirty="0"/>
              <a:t>Models soup as a weighted combination of other cell types in the population</a:t>
            </a:r>
          </a:p>
        </p:txBody>
      </p:sp>
    </p:spTree>
    <p:extLst>
      <p:ext uri="{BB962C8B-B14F-4D97-AF65-F5344CB8AC3E}">
        <p14:creationId xmlns:p14="http://schemas.microsoft.com/office/powerpoint/2010/main" val="12489884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61AA25-BEB2-6ECE-B178-C7479A111AC2}"/>
              </a:ext>
            </a:extLst>
          </p:cNvPr>
          <p:cNvPicPr>
            <a:picLocks noChangeAspect="1"/>
          </p:cNvPicPr>
          <p:nvPr/>
        </p:nvPicPr>
        <p:blipFill>
          <a:blip r:embed="rId2"/>
          <a:stretch>
            <a:fillRect/>
          </a:stretch>
        </p:blipFill>
        <p:spPr>
          <a:xfrm>
            <a:off x="1832040" y="2143125"/>
            <a:ext cx="2657475" cy="2571750"/>
          </a:xfrm>
          <a:prstGeom prst="rect">
            <a:avLst/>
          </a:prstGeom>
        </p:spPr>
      </p:pic>
      <p:pic>
        <p:nvPicPr>
          <p:cNvPr id="5" name="Picture 4">
            <a:extLst>
              <a:ext uri="{FF2B5EF4-FFF2-40B4-BE49-F238E27FC236}">
                <a16:creationId xmlns:a16="http://schemas.microsoft.com/office/drawing/2014/main" id="{B9A06FE7-8038-EF91-8216-E021D1256517}"/>
              </a:ext>
            </a:extLst>
          </p:cNvPr>
          <p:cNvPicPr>
            <a:picLocks noChangeAspect="1"/>
          </p:cNvPicPr>
          <p:nvPr/>
        </p:nvPicPr>
        <p:blipFill>
          <a:blip r:embed="rId3"/>
          <a:stretch>
            <a:fillRect/>
          </a:stretch>
        </p:blipFill>
        <p:spPr>
          <a:xfrm>
            <a:off x="2152650" y="1047155"/>
            <a:ext cx="6115050" cy="1162050"/>
          </a:xfrm>
          <a:prstGeom prst="rect">
            <a:avLst/>
          </a:prstGeom>
        </p:spPr>
      </p:pic>
      <p:sp>
        <p:nvSpPr>
          <p:cNvPr id="6" name="TextBox 5">
            <a:extLst>
              <a:ext uri="{FF2B5EF4-FFF2-40B4-BE49-F238E27FC236}">
                <a16:creationId xmlns:a16="http://schemas.microsoft.com/office/drawing/2014/main" id="{8E912996-E6AA-64CF-7AE8-00CDCA8EEE41}"/>
              </a:ext>
            </a:extLst>
          </p:cNvPr>
          <p:cNvSpPr txBox="1"/>
          <p:nvPr/>
        </p:nvSpPr>
        <p:spPr>
          <a:xfrm>
            <a:off x="4551491" y="2452071"/>
            <a:ext cx="2925160" cy="646331"/>
          </a:xfrm>
          <a:prstGeom prst="rect">
            <a:avLst/>
          </a:prstGeom>
          <a:noFill/>
        </p:spPr>
        <p:txBody>
          <a:bodyPr wrap="none" rtlCol="0">
            <a:spAutoFit/>
          </a:bodyPr>
          <a:lstStyle/>
          <a:p>
            <a:r>
              <a:rPr lang="en-US" dirty="0"/>
              <a:t>Variational Inference method</a:t>
            </a:r>
          </a:p>
          <a:p>
            <a:r>
              <a:rPr lang="en-US" dirty="0"/>
              <a:t>GPU-optimized</a:t>
            </a:r>
          </a:p>
        </p:txBody>
      </p:sp>
      <p:sp>
        <p:nvSpPr>
          <p:cNvPr id="7" name="TextBox 6">
            <a:extLst>
              <a:ext uri="{FF2B5EF4-FFF2-40B4-BE49-F238E27FC236}">
                <a16:creationId xmlns:a16="http://schemas.microsoft.com/office/drawing/2014/main" id="{5F88CAE5-1731-2FF6-74CF-56304FF0BDF5}"/>
              </a:ext>
            </a:extLst>
          </p:cNvPr>
          <p:cNvSpPr txBox="1"/>
          <p:nvPr/>
        </p:nvSpPr>
        <p:spPr>
          <a:xfrm>
            <a:off x="7869425" y="2458926"/>
            <a:ext cx="2539157" cy="715581"/>
          </a:xfrm>
          <a:prstGeom prst="rect">
            <a:avLst/>
          </a:prstGeom>
          <a:noFill/>
        </p:spPr>
        <p:txBody>
          <a:bodyPr wrap="none" rtlCol="0">
            <a:spAutoFit/>
          </a:bodyPr>
          <a:lstStyle/>
          <a:p>
            <a:r>
              <a:rPr lang="en-US" sz="1350" dirty="0"/>
              <a:t>Corrects 2 problems:</a:t>
            </a:r>
          </a:p>
          <a:p>
            <a:pPr marL="257175" indent="-257175">
              <a:buAutoNum type="arabicPeriod"/>
            </a:pPr>
            <a:r>
              <a:rPr lang="en-US" sz="1350" dirty="0"/>
              <a:t>Soup / Ambient RNA</a:t>
            </a:r>
          </a:p>
          <a:p>
            <a:pPr marL="257175" indent="-257175">
              <a:buAutoNum type="arabicPeriod"/>
            </a:pPr>
            <a:r>
              <a:rPr lang="en-US" sz="1350" dirty="0"/>
              <a:t>Barcode swapping during PCR</a:t>
            </a:r>
          </a:p>
        </p:txBody>
      </p:sp>
      <p:pic>
        <p:nvPicPr>
          <p:cNvPr id="8" name="Picture 7">
            <a:extLst>
              <a:ext uri="{FF2B5EF4-FFF2-40B4-BE49-F238E27FC236}">
                <a16:creationId xmlns:a16="http://schemas.microsoft.com/office/drawing/2014/main" id="{502DFC22-8E63-48F5-0123-7D87824E409F}"/>
              </a:ext>
            </a:extLst>
          </p:cNvPr>
          <p:cNvPicPr>
            <a:picLocks noChangeAspect="1"/>
          </p:cNvPicPr>
          <p:nvPr/>
        </p:nvPicPr>
        <p:blipFill>
          <a:blip r:embed="rId4"/>
          <a:stretch>
            <a:fillRect/>
          </a:stretch>
        </p:blipFill>
        <p:spPr>
          <a:xfrm>
            <a:off x="4800922" y="3325038"/>
            <a:ext cx="5102352" cy="2459595"/>
          </a:xfrm>
          <a:prstGeom prst="rect">
            <a:avLst/>
          </a:prstGeom>
        </p:spPr>
      </p:pic>
    </p:spTree>
    <p:extLst>
      <p:ext uri="{BB962C8B-B14F-4D97-AF65-F5344CB8AC3E}">
        <p14:creationId xmlns:p14="http://schemas.microsoft.com/office/powerpoint/2010/main" val="28236017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6AF28B-4BDF-2347-B174-14450192C8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5546" y="1715595"/>
            <a:ext cx="6350696" cy="1433596"/>
          </a:xfrm>
          <a:prstGeom prst="rect">
            <a:avLst/>
          </a:prstGeom>
        </p:spPr>
      </p:pic>
      <p:sp>
        <p:nvSpPr>
          <p:cNvPr id="5" name="Rectangle 4">
            <a:extLst>
              <a:ext uri="{FF2B5EF4-FFF2-40B4-BE49-F238E27FC236}">
                <a16:creationId xmlns:a16="http://schemas.microsoft.com/office/drawing/2014/main" id="{D2C4ADBE-FC56-CB42-8145-3A5ED469C608}"/>
              </a:ext>
            </a:extLst>
          </p:cNvPr>
          <p:cNvSpPr/>
          <p:nvPr/>
        </p:nvSpPr>
        <p:spPr>
          <a:xfrm>
            <a:off x="7211180" y="1459196"/>
            <a:ext cx="2113752" cy="507831"/>
          </a:xfrm>
          <a:prstGeom prst="rect">
            <a:avLst/>
          </a:prstGeom>
        </p:spPr>
        <p:txBody>
          <a:bodyPr wrap="square">
            <a:spAutoFit/>
          </a:bodyPr>
          <a:lstStyle/>
          <a:p>
            <a:r>
              <a:rPr lang="en-US" sz="1350" dirty="0">
                <a:hlinkClick r:id="rId4"/>
              </a:rPr>
              <a:t>https://satijalab.org/seurat/</a:t>
            </a:r>
            <a:endParaRPr lang="en-US" sz="1350" dirty="0"/>
          </a:p>
        </p:txBody>
      </p:sp>
      <p:sp>
        <p:nvSpPr>
          <p:cNvPr id="8" name="TextBox 7">
            <a:extLst>
              <a:ext uri="{FF2B5EF4-FFF2-40B4-BE49-F238E27FC236}">
                <a16:creationId xmlns:a16="http://schemas.microsoft.com/office/drawing/2014/main" id="{AE3765F1-DC4F-D946-8084-8CCEED1A991F}"/>
              </a:ext>
            </a:extLst>
          </p:cNvPr>
          <p:cNvSpPr txBox="1"/>
          <p:nvPr/>
        </p:nvSpPr>
        <p:spPr>
          <a:xfrm>
            <a:off x="2925544" y="1459196"/>
            <a:ext cx="1483772" cy="507831"/>
          </a:xfrm>
          <a:prstGeom prst="rect">
            <a:avLst/>
          </a:prstGeom>
          <a:noFill/>
        </p:spPr>
        <p:txBody>
          <a:bodyPr wrap="square" rtlCol="0">
            <a:spAutoFit/>
          </a:bodyPr>
          <a:lstStyle/>
          <a:p>
            <a:r>
              <a:rPr lang="en-US" sz="1350" dirty="0"/>
              <a:t>Rahul </a:t>
            </a:r>
            <a:r>
              <a:rPr lang="en-US" sz="1350" dirty="0" err="1"/>
              <a:t>Satija</a:t>
            </a:r>
            <a:r>
              <a:rPr lang="en-US" sz="1350" dirty="0"/>
              <a:t> - NYGC</a:t>
            </a:r>
          </a:p>
        </p:txBody>
      </p:sp>
      <p:sp>
        <p:nvSpPr>
          <p:cNvPr id="9" name="TextBox 8">
            <a:extLst>
              <a:ext uri="{FF2B5EF4-FFF2-40B4-BE49-F238E27FC236}">
                <a16:creationId xmlns:a16="http://schemas.microsoft.com/office/drawing/2014/main" id="{21E9C49A-8686-AB41-AB5A-A165FF27850B}"/>
              </a:ext>
            </a:extLst>
          </p:cNvPr>
          <p:cNvSpPr txBox="1"/>
          <p:nvPr/>
        </p:nvSpPr>
        <p:spPr>
          <a:xfrm>
            <a:off x="2763410" y="532641"/>
            <a:ext cx="6608091" cy="584775"/>
          </a:xfrm>
          <a:prstGeom prst="rect">
            <a:avLst/>
          </a:prstGeom>
          <a:noFill/>
        </p:spPr>
        <p:txBody>
          <a:bodyPr wrap="none" rtlCol="0">
            <a:spAutoFit/>
          </a:bodyPr>
          <a:lstStyle/>
          <a:p>
            <a:r>
              <a:rPr lang="en-US" sz="3200" dirty="0">
                <a:solidFill>
                  <a:schemeClr val="accent6"/>
                </a:solidFill>
                <a:latin typeface="+mj-lt"/>
              </a:rPr>
              <a:t>Getting started with your own analyses</a:t>
            </a:r>
          </a:p>
        </p:txBody>
      </p:sp>
      <p:grpSp>
        <p:nvGrpSpPr>
          <p:cNvPr id="29" name="Group 28">
            <a:extLst>
              <a:ext uri="{FF2B5EF4-FFF2-40B4-BE49-F238E27FC236}">
                <a16:creationId xmlns:a16="http://schemas.microsoft.com/office/drawing/2014/main" id="{D32FB2CF-5C2B-B648-9276-CF6CFB7904D7}"/>
              </a:ext>
            </a:extLst>
          </p:cNvPr>
          <p:cNvGrpSpPr/>
          <p:nvPr/>
        </p:nvGrpSpPr>
        <p:grpSpPr>
          <a:xfrm>
            <a:off x="2854598" y="3326069"/>
            <a:ext cx="3056671" cy="2170487"/>
            <a:chOff x="137394" y="3771565"/>
            <a:chExt cx="4075561" cy="2893983"/>
          </a:xfrm>
        </p:grpSpPr>
        <p:pic>
          <p:nvPicPr>
            <p:cNvPr id="6" name="Picture 5">
              <a:extLst>
                <a:ext uri="{FF2B5EF4-FFF2-40B4-BE49-F238E27FC236}">
                  <a16:creationId xmlns:a16="http://schemas.microsoft.com/office/drawing/2014/main" id="{38DE44F7-B779-6A4A-9FE0-CC990A9DF01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1992" y="4143506"/>
              <a:ext cx="3619500" cy="1752600"/>
            </a:xfrm>
            <a:prstGeom prst="rect">
              <a:avLst/>
            </a:prstGeom>
          </p:spPr>
        </p:pic>
        <p:sp>
          <p:nvSpPr>
            <p:cNvPr id="7" name="Rectangle 6">
              <a:extLst>
                <a:ext uri="{FF2B5EF4-FFF2-40B4-BE49-F238E27FC236}">
                  <a16:creationId xmlns:a16="http://schemas.microsoft.com/office/drawing/2014/main" id="{04E12640-D62F-2B42-A07D-A43F005521EF}"/>
                </a:ext>
              </a:extLst>
            </p:cNvPr>
            <p:cNvSpPr/>
            <p:nvPr/>
          </p:nvSpPr>
          <p:spPr>
            <a:xfrm>
              <a:off x="137394" y="5896107"/>
              <a:ext cx="4075561" cy="400109"/>
            </a:xfrm>
            <a:prstGeom prst="rect">
              <a:avLst/>
            </a:prstGeom>
          </p:spPr>
          <p:txBody>
            <a:bodyPr wrap="none">
              <a:spAutoFit/>
            </a:bodyPr>
            <a:lstStyle/>
            <a:p>
              <a:r>
                <a:rPr lang="en-US" sz="1350" dirty="0">
                  <a:hlinkClick r:id="rId6"/>
                </a:rPr>
                <a:t>https://scanpy.readthedocs.io/en/latest/</a:t>
              </a:r>
              <a:endParaRPr lang="en-US" sz="1350" dirty="0"/>
            </a:p>
          </p:txBody>
        </p:sp>
        <p:sp>
          <p:nvSpPr>
            <p:cNvPr id="10" name="TextBox 9">
              <a:extLst>
                <a:ext uri="{FF2B5EF4-FFF2-40B4-BE49-F238E27FC236}">
                  <a16:creationId xmlns:a16="http://schemas.microsoft.com/office/drawing/2014/main" id="{E20F285C-0162-B64B-8244-069AD6787014}"/>
                </a:ext>
              </a:extLst>
            </p:cNvPr>
            <p:cNvSpPr txBox="1"/>
            <p:nvPr/>
          </p:nvSpPr>
          <p:spPr>
            <a:xfrm>
              <a:off x="137394" y="3771565"/>
              <a:ext cx="2482046" cy="400109"/>
            </a:xfrm>
            <a:prstGeom prst="rect">
              <a:avLst/>
            </a:prstGeom>
            <a:noFill/>
          </p:spPr>
          <p:txBody>
            <a:bodyPr wrap="none" rtlCol="0">
              <a:spAutoFit/>
            </a:bodyPr>
            <a:lstStyle/>
            <a:p>
              <a:r>
                <a:rPr lang="en-US" sz="1350" dirty="0"/>
                <a:t>Fabian </a:t>
              </a:r>
              <a:r>
                <a:rPr lang="en-US" sz="1350" dirty="0" err="1"/>
                <a:t>Theis</a:t>
              </a:r>
              <a:r>
                <a:rPr lang="en-US" sz="1350" dirty="0"/>
                <a:t> - München</a:t>
              </a:r>
            </a:p>
          </p:txBody>
        </p:sp>
        <p:sp>
          <p:nvSpPr>
            <p:cNvPr id="11" name="TextBox 10">
              <a:extLst>
                <a:ext uri="{FF2B5EF4-FFF2-40B4-BE49-F238E27FC236}">
                  <a16:creationId xmlns:a16="http://schemas.microsoft.com/office/drawing/2014/main" id="{BCEC3B19-E01F-6D4F-8E88-B68DDACB3F79}"/>
                </a:ext>
              </a:extLst>
            </p:cNvPr>
            <p:cNvSpPr txBox="1"/>
            <p:nvPr/>
          </p:nvSpPr>
          <p:spPr>
            <a:xfrm>
              <a:off x="231993" y="6265439"/>
              <a:ext cx="930853" cy="400109"/>
            </a:xfrm>
            <a:prstGeom prst="rect">
              <a:avLst/>
            </a:prstGeom>
            <a:noFill/>
          </p:spPr>
          <p:txBody>
            <a:bodyPr wrap="none" rtlCol="0">
              <a:spAutoFit/>
            </a:bodyPr>
            <a:lstStyle/>
            <a:p>
              <a:r>
                <a:rPr lang="en-US" sz="1350" b="1" dirty="0">
                  <a:solidFill>
                    <a:schemeClr val="accent6"/>
                  </a:solidFill>
                </a:rPr>
                <a:t>Python</a:t>
              </a:r>
            </a:p>
          </p:txBody>
        </p:sp>
      </p:grpSp>
      <p:sp>
        <p:nvSpPr>
          <p:cNvPr id="12" name="TextBox 11">
            <a:extLst>
              <a:ext uri="{FF2B5EF4-FFF2-40B4-BE49-F238E27FC236}">
                <a16:creationId xmlns:a16="http://schemas.microsoft.com/office/drawing/2014/main" id="{46CA31F9-D3D4-9A4C-8459-6F6953BB07E7}"/>
              </a:ext>
            </a:extLst>
          </p:cNvPr>
          <p:cNvSpPr txBox="1"/>
          <p:nvPr/>
        </p:nvSpPr>
        <p:spPr>
          <a:xfrm>
            <a:off x="5836421" y="1459195"/>
            <a:ext cx="235883" cy="300082"/>
          </a:xfrm>
          <a:prstGeom prst="rect">
            <a:avLst/>
          </a:prstGeom>
          <a:noFill/>
        </p:spPr>
        <p:txBody>
          <a:bodyPr wrap="square" rtlCol="0">
            <a:spAutoFit/>
          </a:bodyPr>
          <a:lstStyle/>
          <a:p>
            <a:r>
              <a:rPr lang="en-US" sz="1350" b="1" dirty="0">
                <a:solidFill>
                  <a:schemeClr val="accent6"/>
                </a:solidFill>
              </a:rPr>
              <a:t>R</a:t>
            </a:r>
          </a:p>
        </p:txBody>
      </p:sp>
      <p:grpSp>
        <p:nvGrpSpPr>
          <p:cNvPr id="27" name="Group 26">
            <a:extLst>
              <a:ext uri="{FF2B5EF4-FFF2-40B4-BE49-F238E27FC236}">
                <a16:creationId xmlns:a16="http://schemas.microsoft.com/office/drawing/2014/main" id="{62E1E642-FB92-4541-BC4A-A78123E3596E}"/>
              </a:ext>
            </a:extLst>
          </p:cNvPr>
          <p:cNvGrpSpPr/>
          <p:nvPr/>
        </p:nvGrpSpPr>
        <p:grpSpPr>
          <a:xfrm>
            <a:off x="7733525" y="3302066"/>
            <a:ext cx="1638300" cy="2113637"/>
            <a:chOff x="6642632" y="3824158"/>
            <a:chExt cx="2184400" cy="2818183"/>
          </a:xfrm>
        </p:grpSpPr>
        <p:pic>
          <p:nvPicPr>
            <p:cNvPr id="13" name="Picture 12">
              <a:extLst>
                <a:ext uri="{FF2B5EF4-FFF2-40B4-BE49-F238E27FC236}">
                  <a16:creationId xmlns:a16="http://schemas.microsoft.com/office/drawing/2014/main" id="{2DB73087-559C-0E4D-9378-C9A6BADFA7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42632" y="4140897"/>
              <a:ext cx="2184400" cy="2286000"/>
            </a:xfrm>
            <a:prstGeom prst="rect">
              <a:avLst/>
            </a:prstGeom>
          </p:spPr>
        </p:pic>
        <p:sp>
          <p:nvSpPr>
            <p:cNvPr id="14" name="TextBox 13">
              <a:extLst>
                <a:ext uri="{FF2B5EF4-FFF2-40B4-BE49-F238E27FC236}">
                  <a16:creationId xmlns:a16="http://schemas.microsoft.com/office/drawing/2014/main" id="{AA021CF8-BA6A-1849-8501-E64F4703808F}"/>
                </a:ext>
              </a:extLst>
            </p:cNvPr>
            <p:cNvSpPr txBox="1"/>
            <p:nvPr/>
          </p:nvSpPr>
          <p:spPr>
            <a:xfrm>
              <a:off x="7388884" y="3824158"/>
              <a:ext cx="856303" cy="492443"/>
            </a:xfrm>
            <a:prstGeom prst="rect">
              <a:avLst/>
            </a:prstGeom>
            <a:noFill/>
          </p:spPr>
          <p:txBody>
            <a:bodyPr wrap="none" rtlCol="0">
              <a:spAutoFit/>
            </a:bodyPr>
            <a:lstStyle/>
            <a:p>
              <a:pPr algn="ctr"/>
              <a:r>
                <a:rPr lang="en-US" b="1" dirty="0"/>
                <a:t>Liger</a:t>
              </a:r>
            </a:p>
          </p:txBody>
        </p:sp>
        <p:sp>
          <p:nvSpPr>
            <p:cNvPr id="15" name="Rectangle 14">
              <a:extLst>
                <a:ext uri="{FF2B5EF4-FFF2-40B4-BE49-F238E27FC236}">
                  <a16:creationId xmlns:a16="http://schemas.microsoft.com/office/drawing/2014/main" id="{A86C6EDF-6395-7242-8FA0-E8571703960A}"/>
                </a:ext>
              </a:extLst>
            </p:cNvPr>
            <p:cNvSpPr/>
            <p:nvPr/>
          </p:nvSpPr>
          <p:spPr>
            <a:xfrm>
              <a:off x="7025577" y="6242232"/>
              <a:ext cx="1418508" cy="400109"/>
            </a:xfrm>
            <a:prstGeom prst="rect">
              <a:avLst/>
            </a:prstGeom>
          </p:spPr>
          <p:txBody>
            <a:bodyPr wrap="none">
              <a:spAutoFit/>
            </a:bodyPr>
            <a:lstStyle/>
            <a:p>
              <a:pPr algn="ctr"/>
              <a:r>
                <a:rPr lang="en-US" sz="1350" dirty="0" err="1"/>
                <a:t>Macosko</a:t>
              </a:r>
              <a:r>
                <a:rPr lang="en-US" sz="1350" dirty="0"/>
                <a:t> lab</a:t>
              </a:r>
            </a:p>
          </p:txBody>
        </p:sp>
        <p:sp>
          <p:nvSpPr>
            <p:cNvPr id="16" name="TextBox 15">
              <a:extLst>
                <a:ext uri="{FF2B5EF4-FFF2-40B4-BE49-F238E27FC236}">
                  <a16:creationId xmlns:a16="http://schemas.microsoft.com/office/drawing/2014/main" id="{2AE0CDD2-B7E6-8248-87D2-1D63D0DFD122}"/>
                </a:ext>
              </a:extLst>
            </p:cNvPr>
            <p:cNvSpPr txBox="1"/>
            <p:nvPr/>
          </p:nvSpPr>
          <p:spPr>
            <a:xfrm>
              <a:off x="8449999" y="3885613"/>
              <a:ext cx="376600" cy="400109"/>
            </a:xfrm>
            <a:prstGeom prst="rect">
              <a:avLst/>
            </a:prstGeom>
            <a:noFill/>
          </p:spPr>
          <p:txBody>
            <a:bodyPr wrap="none" rtlCol="0">
              <a:spAutoFit/>
            </a:bodyPr>
            <a:lstStyle/>
            <a:p>
              <a:r>
                <a:rPr lang="en-US" sz="1350" b="1" dirty="0">
                  <a:solidFill>
                    <a:schemeClr val="accent6"/>
                  </a:solidFill>
                </a:rPr>
                <a:t>R</a:t>
              </a:r>
            </a:p>
          </p:txBody>
        </p:sp>
      </p:grpSp>
      <p:grpSp>
        <p:nvGrpSpPr>
          <p:cNvPr id="28" name="Group 27">
            <a:extLst>
              <a:ext uri="{FF2B5EF4-FFF2-40B4-BE49-F238E27FC236}">
                <a16:creationId xmlns:a16="http://schemas.microsoft.com/office/drawing/2014/main" id="{8EE2EC1D-B7A9-4B42-964D-F8A1110E4B70}"/>
              </a:ext>
            </a:extLst>
          </p:cNvPr>
          <p:cNvGrpSpPr/>
          <p:nvPr/>
        </p:nvGrpSpPr>
        <p:grpSpPr>
          <a:xfrm>
            <a:off x="5925165" y="3365511"/>
            <a:ext cx="1724126" cy="2188152"/>
            <a:chOff x="4231484" y="3688421"/>
            <a:chExt cx="2298835" cy="2917536"/>
          </a:xfrm>
        </p:grpSpPr>
        <p:grpSp>
          <p:nvGrpSpPr>
            <p:cNvPr id="23" name="Group 22">
              <a:extLst>
                <a:ext uri="{FF2B5EF4-FFF2-40B4-BE49-F238E27FC236}">
                  <a16:creationId xmlns:a16="http://schemas.microsoft.com/office/drawing/2014/main" id="{4DCCAAF2-D51A-A845-A116-F5B7C0EC4FC5}"/>
                </a:ext>
              </a:extLst>
            </p:cNvPr>
            <p:cNvGrpSpPr/>
            <p:nvPr/>
          </p:nvGrpSpPr>
          <p:grpSpPr>
            <a:xfrm>
              <a:off x="4427669" y="4007649"/>
              <a:ext cx="2027814" cy="2315000"/>
              <a:chOff x="4427669" y="3807539"/>
              <a:chExt cx="2027814" cy="2315000"/>
            </a:xfrm>
          </p:grpSpPr>
          <p:pic>
            <p:nvPicPr>
              <p:cNvPr id="17" name="Picture 16">
                <a:extLst>
                  <a:ext uri="{FF2B5EF4-FFF2-40B4-BE49-F238E27FC236}">
                    <a16:creationId xmlns:a16="http://schemas.microsoft.com/office/drawing/2014/main" id="{6539EC1F-FA4F-B04E-BB25-1ACB44CC618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427669" y="4277079"/>
                <a:ext cx="2027814" cy="1845460"/>
              </a:xfrm>
              <a:prstGeom prst="rect">
                <a:avLst/>
              </a:prstGeom>
            </p:spPr>
          </p:pic>
          <p:grpSp>
            <p:nvGrpSpPr>
              <p:cNvPr id="21" name="Group 20">
                <a:extLst>
                  <a:ext uri="{FF2B5EF4-FFF2-40B4-BE49-F238E27FC236}">
                    <a16:creationId xmlns:a16="http://schemas.microsoft.com/office/drawing/2014/main" id="{6387DEA5-A281-F547-9A1C-CD01597784A0}"/>
                  </a:ext>
                </a:extLst>
              </p:cNvPr>
              <p:cNvGrpSpPr/>
              <p:nvPr/>
            </p:nvGrpSpPr>
            <p:grpSpPr>
              <a:xfrm>
                <a:off x="4502413" y="3807539"/>
                <a:ext cx="1790866" cy="2204955"/>
                <a:chOff x="4502413" y="3807539"/>
                <a:chExt cx="1790866" cy="2204955"/>
              </a:xfrm>
            </p:grpSpPr>
            <p:pic>
              <p:nvPicPr>
                <p:cNvPr id="18" name="Picture 17">
                  <a:extLst>
                    <a:ext uri="{FF2B5EF4-FFF2-40B4-BE49-F238E27FC236}">
                      <a16:creationId xmlns:a16="http://schemas.microsoft.com/office/drawing/2014/main" id="{08780262-95B8-DF4B-BCB1-AFF1FEEC604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508967" y="3807539"/>
                  <a:ext cx="1784312" cy="449058"/>
                </a:xfrm>
                <a:prstGeom prst="rect">
                  <a:avLst/>
                </a:prstGeom>
              </p:spPr>
            </p:pic>
            <p:sp>
              <p:nvSpPr>
                <p:cNvPr id="19" name="Rectangle 18">
                  <a:extLst>
                    <a:ext uri="{FF2B5EF4-FFF2-40B4-BE49-F238E27FC236}">
                      <a16:creationId xmlns:a16="http://schemas.microsoft.com/office/drawing/2014/main" id="{39F9D7D5-5A1E-5546-8729-225504B8C489}"/>
                    </a:ext>
                  </a:extLst>
                </p:cNvPr>
                <p:cNvSpPr/>
                <p:nvPr/>
              </p:nvSpPr>
              <p:spPr>
                <a:xfrm>
                  <a:off x="4502413" y="3807539"/>
                  <a:ext cx="1790866" cy="220495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25" name="TextBox 24">
              <a:extLst>
                <a:ext uri="{FF2B5EF4-FFF2-40B4-BE49-F238E27FC236}">
                  <a16:creationId xmlns:a16="http://schemas.microsoft.com/office/drawing/2014/main" id="{B68530D7-82CB-F045-8633-3B02A73C8FF6}"/>
                </a:ext>
              </a:extLst>
            </p:cNvPr>
            <p:cNvSpPr txBox="1"/>
            <p:nvPr/>
          </p:nvSpPr>
          <p:spPr>
            <a:xfrm>
              <a:off x="4231484" y="6205848"/>
              <a:ext cx="2298835" cy="400109"/>
            </a:xfrm>
            <a:prstGeom prst="rect">
              <a:avLst/>
            </a:prstGeom>
            <a:noFill/>
          </p:spPr>
          <p:txBody>
            <a:bodyPr wrap="none" rtlCol="0">
              <a:spAutoFit/>
            </a:bodyPr>
            <a:lstStyle/>
            <a:p>
              <a:r>
                <a:rPr lang="en-US" sz="1350" dirty="0"/>
                <a:t>Cole </a:t>
              </a:r>
              <a:r>
                <a:rPr lang="en-US" sz="1350" dirty="0" err="1"/>
                <a:t>Trapnell</a:t>
              </a:r>
              <a:r>
                <a:rPr lang="en-US" sz="1350" dirty="0"/>
                <a:t> –</a:t>
              </a:r>
              <a:r>
                <a:rPr lang="en-US" sz="1350" dirty="0" err="1"/>
                <a:t>WashU</a:t>
              </a:r>
              <a:endParaRPr lang="en-US" sz="1350" dirty="0"/>
            </a:p>
          </p:txBody>
        </p:sp>
        <p:sp>
          <p:nvSpPr>
            <p:cNvPr id="26" name="TextBox 25">
              <a:extLst>
                <a:ext uri="{FF2B5EF4-FFF2-40B4-BE49-F238E27FC236}">
                  <a16:creationId xmlns:a16="http://schemas.microsoft.com/office/drawing/2014/main" id="{BB653B84-21A0-C645-9A02-F2D962833FD1}"/>
                </a:ext>
              </a:extLst>
            </p:cNvPr>
            <p:cNvSpPr txBox="1"/>
            <p:nvPr/>
          </p:nvSpPr>
          <p:spPr>
            <a:xfrm>
              <a:off x="6072344" y="3688421"/>
              <a:ext cx="376600" cy="400109"/>
            </a:xfrm>
            <a:prstGeom prst="rect">
              <a:avLst/>
            </a:prstGeom>
            <a:noFill/>
          </p:spPr>
          <p:txBody>
            <a:bodyPr wrap="none" rtlCol="0">
              <a:spAutoFit/>
            </a:bodyPr>
            <a:lstStyle/>
            <a:p>
              <a:r>
                <a:rPr lang="en-US" sz="1350" b="1" dirty="0">
                  <a:solidFill>
                    <a:schemeClr val="accent6"/>
                  </a:solidFill>
                </a:rPr>
                <a:t>R</a:t>
              </a:r>
            </a:p>
          </p:txBody>
        </p:sp>
      </p:grpSp>
      <p:sp>
        <p:nvSpPr>
          <p:cNvPr id="30" name="Rectangle 29">
            <a:extLst>
              <a:ext uri="{FF2B5EF4-FFF2-40B4-BE49-F238E27FC236}">
                <a16:creationId xmlns:a16="http://schemas.microsoft.com/office/drawing/2014/main" id="{61D86B55-C298-F14D-B0F3-6A3BCB19051A}"/>
              </a:ext>
            </a:extLst>
          </p:cNvPr>
          <p:cNvSpPr/>
          <p:nvPr/>
        </p:nvSpPr>
        <p:spPr>
          <a:xfrm>
            <a:off x="5748403" y="5595341"/>
            <a:ext cx="4268472" cy="300082"/>
          </a:xfrm>
          <a:prstGeom prst="rect">
            <a:avLst/>
          </a:prstGeom>
        </p:spPr>
        <p:txBody>
          <a:bodyPr wrap="square">
            <a:spAutoFit/>
          </a:bodyPr>
          <a:lstStyle/>
          <a:p>
            <a:r>
              <a:rPr lang="en-US" sz="1350" dirty="0">
                <a:hlinkClick r:id="rId10"/>
              </a:rPr>
              <a:t>https://github.com/seandavi/awesome-single-cell</a:t>
            </a:r>
            <a:endParaRPr lang="en-US" sz="1350" dirty="0"/>
          </a:p>
        </p:txBody>
      </p:sp>
      <p:sp>
        <p:nvSpPr>
          <p:cNvPr id="31" name="TextBox 30">
            <a:extLst>
              <a:ext uri="{FF2B5EF4-FFF2-40B4-BE49-F238E27FC236}">
                <a16:creationId xmlns:a16="http://schemas.microsoft.com/office/drawing/2014/main" id="{208B765C-B420-3344-9CC7-0D7792571A93}"/>
              </a:ext>
            </a:extLst>
          </p:cNvPr>
          <p:cNvSpPr txBox="1"/>
          <p:nvPr/>
        </p:nvSpPr>
        <p:spPr>
          <a:xfrm>
            <a:off x="3056720" y="5611969"/>
            <a:ext cx="2636876" cy="300082"/>
          </a:xfrm>
          <a:prstGeom prst="rect">
            <a:avLst/>
          </a:prstGeom>
          <a:noFill/>
        </p:spPr>
        <p:txBody>
          <a:bodyPr wrap="none" rtlCol="0">
            <a:spAutoFit/>
          </a:bodyPr>
          <a:lstStyle/>
          <a:p>
            <a:r>
              <a:rPr lang="en-US" sz="1350" dirty="0"/>
              <a:t>AWESOME SINGLE CELL RESOURCE</a:t>
            </a:r>
          </a:p>
        </p:txBody>
      </p:sp>
      <p:sp>
        <p:nvSpPr>
          <p:cNvPr id="32" name="Rounded Rectangle 31">
            <a:extLst>
              <a:ext uri="{FF2B5EF4-FFF2-40B4-BE49-F238E27FC236}">
                <a16:creationId xmlns:a16="http://schemas.microsoft.com/office/drawing/2014/main" id="{50F03411-89FB-7746-B765-32E2F760BD35}"/>
              </a:ext>
            </a:extLst>
          </p:cNvPr>
          <p:cNvSpPr/>
          <p:nvPr/>
        </p:nvSpPr>
        <p:spPr>
          <a:xfrm>
            <a:off x="2925545" y="5595342"/>
            <a:ext cx="6446280" cy="2769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64152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7EEA-990B-2EB9-7ABF-02DA68C4A8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E4815C-49B9-C5E7-DDB5-FC50FB76859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153348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A13F1C-EF41-A5AE-79C6-A58050AEBC56}"/>
              </a:ext>
            </a:extLst>
          </p:cNvPr>
          <p:cNvPicPr>
            <a:picLocks noChangeAspect="1"/>
          </p:cNvPicPr>
          <p:nvPr/>
        </p:nvPicPr>
        <p:blipFill>
          <a:blip r:embed="rId2"/>
          <a:stretch>
            <a:fillRect/>
          </a:stretch>
        </p:blipFill>
        <p:spPr>
          <a:xfrm>
            <a:off x="335672" y="1931199"/>
            <a:ext cx="3255575" cy="3028442"/>
          </a:xfrm>
          <a:prstGeom prst="rect">
            <a:avLst/>
          </a:prstGeom>
        </p:spPr>
      </p:pic>
      <p:sp>
        <p:nvSpPr>
          <p:cNvPr id="8" name="Title 1">
            <a:extLst>
              <a:ext uri="{FF2B5EF4-FFF2-40B4-BE49-F238E27FC236}">
                <a16:creationId xmlns:a16="http://schemas.microsoft.com/office/drawing/2014/main" id="{5BAAA42F-A5C3-CE6F-0D10-89684D4981A0}"/>
              </a:ext>
            </a:extLst>
          </p:cNvPr>
          <p:cNvSpPr>
            <a:spLocks noGrp="1"/>
          </p:cNvSpPr>
          <p:nvPr>
            <p:ph type="title"/>
          </p:nvPr>
        </p:nvSpPr>
        <p:spPr>
          <a:xfrm>
            <a:off x="838200" y="365125"/>
            <a:ext cx="10515600" cy="1325563"/>
          </a:xfrm>
        </p:spPr>
        <p:txBody>
          <a:bodyPr/>
          <a:lstStyle/>
          <a:p>
            <a:r>
              <a:rPr lang="en-US" dirty="0"/>
              <a:t>Differential Gene Expression</a:t>
            </a:r>
          </a:p>
        </p:txBody>
      </p:sp>
      <p:pic>
        <p:nvPicPr>
          <p:cNvPr id="9" name="Picture 8">
            <a:extLst>
              <a:ext uri="{FF2B5EF4-FFF2-40B4-BE49-F238E27FC236}">
                <a16:creationId xmlns:a16="http://schemas.microsoft.com/office/drawing/2014/main" id="{B7CF5619-54AE-0FE8-81AD-90E93AC3118E}"/>
              </a:ext>
            </a:extLst>
          </p:cNvPr>
          <p:cNvPicPr>
            <a:picLocks noChangeAspect="1"/>
          </p:cNvPicPr>
          <p:nvPr/>
        </p:nvPicPr>
        <p:blipFill>
          <a:blip r:embed="rId3"/>
          <a:stretch>
            <a:fillRect/>
          </a:stretch>
        </p:blipFill>
        <p:spPr>
          <a:xfrm>
            <a:off x="3591247" y="1931199"/>
            <a:ext cx="3938119" cy="3287871"/>
          </a:xfrm>
          <a:prstGeom prst="rect">
            <a:avLst/>
          </a:prstGeom>
        </p:spPr>
      </p:pic>
      <p:sp>
        <p:nvSpPr>
          <p:cNvPr id="10" name="TextBox 9">
            <a:extLst>
              <a:ext uri="{FF2B5EF4-FFF2-40B4-BE49-F238E27FC236}">
                <a16:creationId xmlns:a16="http://schemas.microsoft.com/office/drawing/2014/main" id="{59196968-7797-6F36-F33D-96A36ED9BB7A}"/>
              </a:ext>
            </a:extLst>
          </p:cNvPr>
          <p:cNvSpPr txBox="1"/>
          <p:nvPr/>
        </p:nvSpPr>
        <p:spPr>
          <a:xfrm>
            <a:off x="8017046" y="1532821"/>
            <a:ext cx="3853194" cy="3970318"/>
          </a:xfrm>
          <a:prstGeom prst="rect">
            <a:avLst/>
          </a:prstGeom>
          <a:noFill/>
        </p:spPr>
        <p:txBody>
          <a:bodyPr wrap="square" rtlCol="0">
            <a:spAutoFit/>
          </a:bodyPr>
          <a:lstStyle/>
          <a:p>
            <a:r>
              <a:rPr lang="en-US" dirty="0">
                <a:solidFill>
                  <a:schemeClr val="accent6"/>
                </a:solidFill>
              </a:rPr>
              <a:t>Seurat</a:t>
            </a:r>
            <a:r>
              <a:rPr lang="en-US" dirty="0"/>
              <a:t>: </a:t>
            </a:r>
          </a:p>
          <a:p>
            <a:r>
              <a:rPr lang="en-US" dirty="0"/>
              <a:t>	Default: Wilcoxon</a:t>
            </a:r>
          </a:p>
          <a:p>
            <a:r>
              <a:rPr lang="en-US" dirty="0"/>
              <a:t>	Many other tests built in</a:t>
            </a:r>
          </a:p>
          <a:p>
            <a:r>
              <a:rPr lang="en-US" dirty="0"/>
              <a:t>	</a:t>
            </a:r>
          </a:p>
          <a:p>
            <a:r>
              <a:rPr lang="en-US" dirty="0" err="1">
                <a:solidFill>
                  <a:schemeClr val="accent6"/>
                </a:solidFill>
              </a:rPr>
              <a:t>Scanpy</a:t>
            </a:r>
            <a:r>
              <a:rPr lang="en-US" dirty="0"/>
              <a:t>: </a:t>
            </a:r>
          </a:p>
          <a:p>
            <a:r>
              <a:rPr lang="en-US" dirty="0"/>
              <a:t>	Default: t-test</a:t>
            </a:r>
          </a:p>
          <a:p>
            <a:r>
              <a:rPr lang="en-US" dirty="0"/>
              <a:t>	use </a:t>
            </a:r>
            <a:r>
              <a:rPr lang="en-US" dirty="0" err="1"/>
              <a:t>scDE</a:t>
            </a:r>
            <a:r>
              <a:rPr lang="en-US" dirty="0"/>
              <a:t> or other plugins for 	additional tests</a:t>
            </a:r>
          </a:p>
          <a:p>
            <a:endParaRPr lang="en-US" dirty="0"/>
          </a:p>
          <a:p>
            <a:r>
              <a:rPr lang="en-US" dirty="0">
                <a:solidFill>
                  <a:schemeClr val="accent6"/>
                </a:solidFill>
              </a:rPr>
              <a:t>Cell Ranger:</a:t>
            </a:r>
          </a:p>
          <a:p>
            <a:r>
              <a:rPr lang="en-US" dirty="0"/>
              <a:t>	Defaults: Exact Negative 	Binomial (low cell counts)</a:t>
            </a:r>
          </a:p>
          <a:p>
            <a:r>
              <a:rPr lang="en-US" dirty="0"/>
              <a:t>	</a:t>
            </a:r>
            <a:r>
              <a:rPr lang="en-US" dirty="0" err="1"/>
              <a:t>EdgeR</a:t>
            </a:r>
            <a:r>
              <a:rPr lang="en-US" dirty="0"/>
              <a:t> NB (high cell counts)</a:t>
            </a:r>
          </a:p>
          <a:p>
            <a:r>
              <a:rPr lang="en-US" dirty="0"/>
              <a:t>	</a:t>
            </a:r>
          </a:p>
        </p:txBody>
      </p:sp>
      <p:sp>
        <p:nvSpPr>
          <p:cNvPr id="12" name="TextBox 11">
            <a:extLst>
              <a:ext uri="{FF2B5EF4-FFF2-40B4-BE49-F238E27FC236}">
                <a16:creationId xmlns:a16="http://schemas.microsoft.com/office/drawing/2014/main" id="{8E9E4E1E-B097-FE13-0566-AE43C20C2DFE}"/>
              </a:ext>
            </a:extLst>
          </p:cNvPr>
          <p:cNvSpPr txBox="1"/>
          <p:nvPr/>
        </p:nvSpPr>
        <p:spPr>
          <a:xfrm>
            <a:off x="999744" y="6171178"/>
            <a:ext cx="8144256" cy="523220"/>
          </a:xfrm>
          <a:prstGeom prst="rect">
            <a:avLst/>
          </a:prstGeom>
          <a:noFill/>
        </p:spPr>
        <p:txBody>
          <a:bodyPr wrap="square">
            <a:spAutoFit/>
          </a:bodyPr>
          <a:lstStyle/>
          <a:p>
            <a:r>
              <a:rPr lang="en-US" sz="1400" dirty="0"/>
              <a:t>Squair, J.W., Gautier, M., Kathe, C. et al. Confronting false discoveries in single-cell differential expression. Nat </a:t>
            </a:r>
            <a:r>
              <a:rPr lang="en-US" sz="1400" dirty="0" err="1"/>
              <a:t>Commun</a:t>
            </a:r>
            <a:r>
              <a:rPr lang="en-US" sz="1400" dirty="0"/>
              <a:t> 12, 5692 (2021). https://</a:t>
            </a:r>
            <a:r>
              <a:rPr lang="en-US" sz="1400" dirty="0" err="1"/>
              <a:t>doi.org</a:t>
            </a:r>
            <a:r>
              <a:rPr lang="en-US" sz="1400" dirty="0"/>
              <a:t>/10.1038/s41467-021-25960-2</a:t>
            </a:r>
          </a:p>
        </p:txBody>
      </p:sp>
      <p:sp>
        <p:nvSpPr>
          <p:cNvPr id="13" name="TextBox 12">
            <a:extLst>
              <a:ext uri="{FF2B5EF4-FFF2-40B4-BE49-F238E27FC236}">
                <a16:creationId xmlns:a16="http://schemas.microsoft.com/office/drawing/2014/main" id="{EFB772EE-68BF-CF08-9423-9FAE71800C4B}"/>
              </a:ext>
            </a:extLst>
          </p:cNvPr>
          <p:cNvSpPr txBox="1"/>
          <p:nvPr/>
        </p:nvSpPr>
        <p:spPr>
          <a:xfrm>
            <a:off x="2243328" y="1462537"/>
            <a:ext cx="1141851" cy="369332"/>
          </a:xfrm>
          <a:prstGeom prst="rect">
            <a:avLst/>
          </a:prstGeom>
          <a:noFill/>
        </p:spPr>
        <p:txBody>
          <a:bodyPr wrap="none" rtlCol="0">
            <a:spAutoFit/>
          </a:bodyPr>
          <a:lstStyle/>
          <a:p>
            <a:r>
              <a:rPr lang="en-US" dirty="0"/>
              <a:t>Popularity</a:t>
            </a:r>
          </a:p>
        </p:txBody>
      </p:sp>
      <p:sp>
        <p:nvSpPr>
          <p:cNvPr id="16" name="TextBox 15">
            <a:extLst>
              <a:ext uri="{FF2B5EF4-FFF2-40B4-BE49-F238E27FC236}">
                <a16:creationId xmlns:a16="http://schemas.microsoft.com/office/drawing/2014/main" id="{718EB84A-1C82-F47A-A2DF-F18F370AFC76}"/>
              </a:ext>
            </a:extLst>
          </p:cNvPr>
          <p:cNvSpPr txBox="1"/>
          <p:nvPr/>
        </p:nvSpPr>
        <p:spPr>
          <a:xfrm>
            <a:off x="4145113" y="1471113"/>
            <a:ext cx="3901774" cy="369332"/>
          </a:xfrm>
          <a:prstGeom prst="rect">
            <a:avLst/>
          </a:prstGeom>
          <a:noFill/>
        </p:spPr>
        <p:txBody>
          <a:bodyPr wrap="none" rtlCol="0">
            <a:spAutoFit/>
          </a:bodyPr>
          <a:lstStyle/>
          <a:p>
            <a:r>
              <a:rPr lang="en-US" dirty="0"/>
              <a:t>Performance vs ‘Ground Truth’ datasets</a:t>
            </a:r>
          </a:p>
        </p:txBody>
      </p:sp>
    </p:spTree>
    <p:extLst>
      <p:ext uri="{BB962C8B-B14F-4D97-AF65-F5344CB8AC3E}">
        <p14:creationId xmlns:p14="http://schemas.microsoft.com/office/powerpoint/2010/main" val="856098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D38BB6-9445-54E7-56B4-B06947688D1A}"/>
              </a:ext>
            </a:extLst>
          </p:cNvPr>
          <p:cNvPicPr>
            <a:picLocks noChangeAspect="1"/>
          </p:cNvPicPr>
          <p:nvPr/>
        </p:nvPicPr>
        <p:blipFill rotWithShape="1">
          <a:blip r:embed="rId2"/>
          <a:srcRect r="33830"/>
          <a:stretch/>
        </p:blipFill>
        <p:spPr>
          <a:xfrm>
            <a:off x="911723" y="1547372"/>
            <a:ext cx="3598628" cy="2024946"/>
          </a:xfrm>
          <a:prstGeom prst="rect">
            <a:avLst/>
          </a:prstGeom>
        </p:spPr>
      </p:pic>
      <p:pic>
        <p:nvPicPr>
          <p:cNvPr id="5" name="Picture 2">
            <a:extLst>
              <a:ext uri="{FF2B5EF4-FFF2-40B4-BE49-F238E27FC236}">
                <a16:creationId xmlns:a16="http://schemas.microsoft.com/office/drawing/2014/main" id="{3ECA0073-63C7-A6D8-6282-768ED284C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64" y="3429001"/>
            <a:ext cx="4353336" cy="32672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5F25362-CC7B-9917-0B66-6761AE4A2C3B}"/>
              </a:ext>
            </a:extLst>
          </p:cNvPr>
          <p:cNvPicPr>
            <a:picLocks noChangeAspect="1"/>
          </p:cNvPicPr>
          <p:nvPr/>
        </p:nvPicPr>
        <p:blipFill rotWithShape="1">
          <a:blip r:embed="rId4"/>
          <a:srcRect l="58253" t="29303" r="25925"/>
          <a:stretch/>
        </p:blipFill>
        <p:spPr>
          <a:xfrm>
            <a:off x="6213974" y="2961017"/>
            <a:ext cx="1929008" cy="2000275"/>
          </a:xfrm>
          <a:prstGeom prst="rect">
            <a:avLst/>
          </a:prstGeom>
        </p:spPr>
      </p:pic>
      <p:pic>
        <p:nvPicPr>
          <p:cNvPr id="7" name="Picture 6">
            <a:extLst>
              <a:ext uri="{FF2B5EF4-FFF2-40B4-BE49-F238E27FC236}">
                <a16:creationId xmlns:a16="http://schemas.microsoft.com/office/drawing/2014/main" id="{7E2ED318-D7F5-FDA2-35FC-137CC79258F8}"/>
              </a:ext>
            </a:extLst>
          </p:cNvPr>
          <p:cNvPicPr>
            <a:picLocks noChangeAspect="1"/>
          </p:cNvPicPr>
          <p:nvPr/>
        </p:nvPicPr>
        <p:blipFill rotWithShape="1">
          <a:blip r:embed="rId4"/>
          <a:srcRect l="82911" t="27887"/>
          <a:stretch/>
        </p:blipFill>
        <p:spPr>
          <a:xfrm>
            <a:off x="8330205" y="2920941"/>
            <a:ext cx="2083495" cy="2040351"/>
          </a:xfrm>
          <a:prstGeom prst="rect">
            <a:avLst/>
          </a:prstGeom>
        </p:spPr>
      </p:pic>
      <p:sp>
        <p:nvSpPr>
          <p:cNvPr id="8" name="TextBox 7">
            <a:extLst>
              <a:ext uri="{FF2B5EF4-FFF2-40B4-BE49-F238E27FC236}">
                <a16:creationId xmlns:a16="http://schemas.microsoft.com/office/drawing/2014/main" id="{70532920-5E25-0C49-CF51-49E649CE4B6E}"/>
              </a:ext>
            </a:extLst>
          </p:cNvPr>
          <p:cNvSpPr txBox="1"/>
          <p:nvPr/>
        </p:nvSpPr>
        <p:spPr>
          <a:xfrm>
            <a:off x="6779520" y="2481188"/>
            <a:ext cx="974947" cy="461665"/>
          </a:xfrm>
          <a:prstGeom prst="rect">
            <a:avLst/>
          </a:prstGeom>
          <a:noFill/>
        </p:spPr>
        <p:txBody>
          <a:bodyPr wrap="none" rtlCol="0">
            <a:spAutoFit/>
          </a:bodyPr>
          <a:lstStyle/>
          <a:p>
            <a:r>
              <a:rPr lang="en-US" sz="2400" dirty="0"/>
              <a:t>GOOD</a:t>
            </a:r>
          </a:p>
        </p:txBody>
      </p:sp>
      <p:sp>
        <p:nvSpPr>
          <p:cNvPr id="9" name="TextBox 8">
            <a:extLst>
              <a:ext uri="{FF2B5EF4-FFF2-40B4-BE49-F238E27FC236}">
                <a16:creationId xmlns:a16="http://schemas.microsoft.com/office/drawing/2014/main" id="{DAACFCA1-E1B4-172A-3DC1-F4CA9252F1F3}"/>
              </a:ext>
            </a:extLst>
          </p:cNvPr>
          <p:cNvSpPr txBox="1"/>
          <p:nvPr/>
        </p:nvSpPr>
        <p:spPr>
          <a:xfrm>
            <a:off x="8905945" y="2499352"/>
            <a:ext cx="715452" cy="461665"/>
          </a:xfrm>
          <a:prstGeom prst="rect">
            <a:avLst/>
          </a:prstGeom>
          <a:noFill/>
        </p:spPr>
        <p:txBody>
          <a:bodyPr wrap="none" rtlCol="0">
            <a:spAutoFit/>
          </a:bodyPr>
          <a:lstStyle/>
          <a:p>
            <a:r>
              <a:rPr lang="en-US" sz="2400" dirty="0"/>
              <a:t>BAD</a:t>
            </a:r>
          </a:p>
        </p:txBody>
      </p:sp>
      <p:sp>
        <p:nvSpPr>
          <p:cNvPr id="10" name="TextBox 9">
            <a:extLst>
              <a:ext uri="{FF2B5EF4-FFF2-40B4-BE49-F238E27FC236}">
                <a16:creationId xmlns:a16="http://schemas.microsoft.com/office/drawing/2014/main" id="{BDEE0E10-F9FA-DEFC-94CD-36686FDBBDF1}"/>
              </a:ext>
            </a:extLst>
          </p:cNvPr>
          <p:cNvSpPr txBox="1"/>
          <p:nvPr/>
        </p:nvSpPr>
        <p:spPr>
          <a:xfrm>
            <a:off x="9234643" y="4961292"/>
            <a:ext cx="1675424" cy="1477328"/>
          </a:xfrm>
          <a:prstGeom prst="rect">
            <a:avLst/>
          </a:prstGeom>
          <a:noFill/>
        </p:spPr>
        <p:txBody>
          <a:bodyPr wrap="square" rtlCol="0">
            <a:spAutoFit/>
          </a:bodyPr>
          <a:lstStyle/>
          <a:p>
            <a:r>
              <a:rPr lang="en-US" dirty="0"/>
              <a:t>Harder to resolve clusters when ALL spots are the same color</a:t>
            </a:r>
          </a:p>
        </p:txBody>
      </p:sp>
      <p:sp>
        <p:nvSpPr>
          <p:cNvPr id="12" name="TextBox 11">
            <a:extLst>
              <a:ext uri="{FF2B5EF4-FFF2-40B4-BE49-F238E27FC236}">
                <a16:creationId xmlns:a16="http://schemas.microsoft.com/office/drawing/2014/main" id="{17173AAE-87BC-4644-8116-196ABDD585E1}"/>
              </a:ext>
            </a:extLst>
          </p:cNvPr>
          <p:cNvSpPr txBox="1"/>
          <p:nvPr/>
        </p:nvSpPr>
        <p:spPr>
          <a:xfrm>
            <a:off x="5534436" y="1041934"/>
            <a:ext cx="6096000" cy="1169551"/>
          </a:xfrm>
          <a:prstGeom prst="rect">
            <a:avLst/>
          </a:prstGeom>
          <a:noFill/>
        </p:spPr>
        <p:txBody>
          <a:bodyPr wrap="square">
            <a:spAutoFit/>
          </a:bodyPr>
          <a:lstStyle/>
          <a:p>
            <a:r>
              <a:rPr lang="en-US" sz="1400" dirty="0">
                <a:hlinkClick r:id="rId5"/>
              </a:rPr>
              <a:t>https://kb.10xgenomics.com/hc/en-us/articles/360045208792-Is-nucleotide-diversity-in-the-index-read-important-for-Illumina-sequencing-</a:t>
            </a:r>
          </a:p>
          <a:p>
            <a:endParaRPr lang="en-US" sz="1400" dirty="0">
              <a:hlinkClick r:id="rId5"/>
            </a:endParaRPr>
          </a:p>
          <a:p>
            <a:r>
              <a:rPr lang="en-US" sz="1400" dirty="0">
                <a:hlinkClick r:id="rId5"/>
              </a:rPr>
              <a:t>https://support.illumina.com/bulletins/2016/07/what-is-nucleotide-diversity-and-why-is-it-important.html</a:t>
            </a:r>
            <a:endParaRPr lang="en-US" sz="1400" dirty="0"/>
          </a:p>
        </p:txBody>
      </p:sp>
      <p:sp>
        <p:nvSpPr>
          <p:cNvPr id="15" name="Rectangle 14">
            <a:extLst>
              <a:ext uri="{FF2B5EF4-FFF2-40B4-BE49-F238E27FC236}">
                <a16:creationId xmlns:a16="http://schemas.microsoft.com/office/drawing/2014/main" id="{4B88B96A-055A-C401-F47E-1C7C99DA2AA9}"/>
              </a:ext>
            </a:extLst>
          </p:cNvPr>
          <p:cNvSpPr/>
          <p:nvPr/>
        </p:nvSpPr>
        <p:spPr>
          <a:xfrm>
            <a:off x="9234643" y="2961016"/>
            <a:ext cx="1675424" cy="347760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D4EE85D-1F95-F17E-AF72-C3D36B8FBFC0}"/>
              </a:ext>
            </a:extLst>
          </p:cNvPr>
          <p:cNvSpPr/>
          <p:nvPr/>
        </p:nvSpPr>
        <p:spPr>
          <a:xfrm>
            <a:off x="8295781" y="2920941"/>
            <a:ext cx="560702" cy="3477603"/>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95D1F5-D1DF-AE42-D9EC-783FAED818F6}"/>
              </a:ext>
            </a:extLst>
          </p:cNvPr>
          <p:cNvSpPr txBox="1"/>
          <p:nvPr/>
        </p:nvSpPr>
        <p:spPr>
          <a:xfrm>
            <a:off x="8237724" y="5013549"/>
            <a:ext cx="674498" cy="1169551"/>
          </a:xfrm>
          <a:prstGeom prst="rect">
            <a:avLst/>
          </a:prstGeom>
          <a:noFill/>
        </p:spPr>
        <p:txBody>
          <a:bodyPr wrap="square" rtlCol="0">
            <a:spAutoFit/>
          </a:bodyPr>
          <a:lstStyle/>
          <a:p>
            <a:pPr algn="ctr"/>
            <a:r>
              <a:rPr lang="en-US" sz="1400" dirty="0"/>
              <a:t>GG</a:t>
            </a:r>
          </a:p>
          <a:p>
            <a:pPr algn="ctr"/>
            <a:r>
              <a:rPr lang="en-US" sz="1400" dirty="0"/>
              <a:t>=</a:t>
            </a:r>
          </a:p>
          <a:p>
            <a:pPr algn="ctr"/>
            <a:r>
              <a:rPr lang="en-US" sz="1400" dirty="0"/>
              <a:t>Blank!</a:t>
            </a:r>
          </a:p>
          <a:p>
            <a:pPr algn="ctr"/>
            <a:endParaRPr lang="en-US" sz="1400" dirty="0"/>
          </a:p>
          <a:p>
            <a:pPr algn="ctr"/>
            <a:r>
              <a:rPr lang="en-US" sz="1400" dirty="0"/>
              <a:t>Avoid!</a:t>
            </a:r>
          </a:p>
        </p:txBody>
      </p:sp>
      <p:sp>
        <p:nvSpPr>
          <p:cNvPr id="18" name="Title 1">
            <a:extLst>
              <a:ext uri="{FF2B5EF4-FFF2-40B4-BE49-F238E27FC236}">
                <a16:creationId xmlns:a16="http://schemas.microsoft.com/office/drawing/2014/main" id="{5B089115-3875-B09A-6D61-225864F4B4F6}"/>
              </a:ext>
            </a:extLst>
          </p:cNvPr>
          <p:cNvSpPr>
            <a:spLocks noGrp="1"/>
          </p:cNvSpPr>
          <p:nvPr>
            <p:ph type="title"/>
          </p:nvPr>
        </p:nvSpPr>
        <p:spPr>
          <a:xfrm>
            <a:off x="838200" y="365125"/>
            <a:ext cx="10515600" cy="1325563"/>
          </a:xfrm>
        </p:spPr>
        <p:txBody>
          <a:bodyPr/>
          <a:lstStyle/>
          <a:p>
            <a:r>
              <a:rPr lang="en-US" dirty="0"/>
              <a:t>Index </a:t>
            </a:r>
            <a:r>
              <a:rPr lang="en-US" dirty="0">
                <a:solidFill>
                  <a:schemeClr val="accent6"/>
                </a:solidFill>
              </a:rPr>
              <a:t>Diversity</a:t>
            </a:r>
          </a:p>
        </p:txBody>
      </p:sp>
    </p:spTree>
    <p:extLst>
      <p:ext uri="{BB962C8B-B14F-4D97-AF65-F5344CB8AC3E}">
        <p14:creationId xmlns:p14="http://schemas.microsoft.com/office/powerpoint/2010/main" val="35032511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BC57F8-58BD-8782-3BE2-0687FBCC9DCE}"/>
              </a:ext>
            </a:extLst>
          </p:cNvPr>
          <p:cNvPicPr>
            <a:picLocks noChangeAspect="1"/>
          </p:cNvPicPr>
          <p:nvPr/>
        </p:nvPicPr>
        <p:blipFill>
          <a:blip r:embed="rId2"/>
          <a:stretch>
            <a:fillRect/>
          </a:stretch>
        </p:blipFill>
        <p:spPr>
          <a:xfrm>
            <a:off x="5160738" y="3872444"/>
            <a:ext cx="6193062" cy="2298734"/>
          </a:xfrm>
          <a:prstGeom prst="rect">
            <a:avLst/>
          </a:prstGeom>
        </p:spPr>
      </p:pic>
      <p:pic>
        <p:nvPicPr>
          <p:cNvPr id="5" name="Picture 4">
            <a:extLst>
              <a:ext uri="{FF2B5EF4-FFF2-40B4-BE49-F238E27FC236}">
                <a16:creationId xmlns:a16="http://schemas.microsoft.com/office/drawing/2014/main" id="{AE215CF6-2361-0E07-CBEE-44FFF7ECC5CB}"/>
              </a:ext>
            </a:extLst>
          </p:cNvPr>
          <p:cNvPicPr>
            <a:picLocks noChangeAspect="1"/>
          </p:cNvPicPr>
          <p:nvPr/>
        </p:nvPicPr>
        <p:blipFill>
          <a:blip r:embed="rId3"/>
          <a:stretch>
            <a:fillRect/>
          </a:stretch>
        </p:blipFill>
        <p:spPr>
          <a:xfrm>
            <a:off x="6307687" y="1151762"/>
            <a:ext cx="4745990" cy="2894143"/>
          </a:xfrm>
          <a:prstGeom prst="rect">
            <a:avLst/>
          </a:prstGeom>
        </p:spPr>
      </p:pic>
      <p:sp>
        <p:nvSpPr>
          <p:cNvPr id="7" name="Title 1">
            <a:extLst>
              <a:ext uri="{FF2B5EF4-FFF2-40B4-BE49-F238E27FC236}">
                <a16:creationId xmlns:a16="http://schemas.microsoft.com/office/drawing/2014/main" id="{45CE90C8-93FD-43A6-9D58-B4B32EFCE56E}"/>
              </a:ext>
            </a:extLst>
          </p:cNvPr>
          <p:cNvSpPr>
            <a:spLocks noGrp="1"/>
          </p:cNvSpPr>
          <p:nvPr>
            <p:ph type="title"/>
          </p:nvPr>
        </p:nvSpPr>
        <p:spPr/>
        <p:txBody>
          <a:bodyPr/>
          <a:lstStyle/>
          <a:p>
            <a:r>
              <a:rPr lang="en-US" dirty="0"/>
              <a:t>Differential Gene Expression</a:t>
            </a:r>
          </a:p>
        </p:txBody>
      </p:sp>
      <p:sp>
        <p:nvSpPr>
          <p:cNvPr id="8" name="TextBox 7">
            <a:extLst>
              <a:ext uri="{FF2B5EF4-FFF2-40B4-BE49-F238E27FC236}">
                <a16:creationId xmlns:a16="http://schemas.microsoft.com/office/drawing/2014/main" id="{256F66F3-CCE2-BB6A-1CAF-76DA333BA8B3}"/>
              </a:ext>
            </a:extLst>
          </p:cNvPr>
          <p:cNvSpPr txBox="1"/>
          <p:nvPr/>
        </p:nvSpPr>
        <p:spPr>
          <a:xfrm>
            <a:off x="652806" y="1690688"/>
            <a:ext cx="5654881" cy="2031325"/>
          </a:xfrm>
          <a:prstGeom prst="rect">
            <a:avLst/>
          </a:prstGeom>
          <a:noFill/>
        </p:spPr>
        <p:txBody>
          <a:bodyPr wrap="square" rtlCol="0">
            <a:spAutoFit/>
          </a:bodyPr>
          <a:lstStyle/>
          <a:p>
            <a:r>
              <a:rPr lang="en-US" dirty="0"/>
              <a:t>Single-cell methods biased towards highly expressed genes</a:t>
            </a:r>
          </a:p>
          <a:p>
            <a:endParaRPr lang="en-US" dirty="0"/>
          </a:p>
          <a:p>
            <a:r>
              <a:rPr lang="en-US" dirty="0" err="1">
                <a:solidFill>
                  <a:schemeClr val="accent6"/>
                </a:solidFill>
              </a:rPr>
              <a:t>Pseudobulk</a:t>
            </a:r>
            <a:r>
              <a:rPr lang="en-US" dirty="0"/>
              <a:t> methods make fewer false discoveries of highly expressed genes</a:t>
            </a:r>
          </a:p>
          <a:p>
            <a:endParaRPr lang="en-US" dirty="0"/>
          </a:p>
          <a:p>
            <a:r>
              <a:rPr lang="en-US" dirty="0"/>
              <a:t>(</a:t>
            </a:r>
            <a:r>
              <a:rPr lang="en-US" dirty="0" err="1"/>
              <a:t>ie</a:t>
            </a:r>
            <a:r>
              <a:rPr lang="en-US" dirty="0"/>
              <a:t>. bin clusters or similar cells to reduce zeros and control for high variance in highly expressed genes)</a:t>
            </a:r>
          </a:p>
        </p:txBody>
      </p:sp>
      <p:sp>
        <p:nvSpPr>
          <p:cNvPr id="9" name="TextBox 8">
            <a:extLst>
              <a:ext uri="{FF2B5EF4-FFF2-40B4-BE49-F238E27FC236}">
                <a16:creationId xmlns:a16="http://schemas.microsoft.com/office/drawing/2014/main" id="{6691C763-C227-5018-217E-7E71702B16E8}"/>
              </a:ext>
            </a:extLst>
          </p:cNvPr>
          <p:cNvSpPr txBox="1"/>
          <p:nvPr/>
        </p:nvSpPr>
        <p:spPr>
          <a:xfrm>
            <a:off x="999744" y="6171178"/>
            <a:ext cx="8144256" cy="523220"/>
          </a:xfrm>
          <a:prstGeom prst="rect">
            <a:avLst/>
          </a:prstGeom>
          <a:noFill/>
        </p:spPr>
        <p:txBody>
          <a:bodyPr wrap="square">
            <a:spAutoFit/>
          </a:bodyPr>
          <a:lstStyle/>
          <a:p>
            <a:r>
              <a:rPr lang="en-US" sz="1400" dirty="0"/>
              <a:t>Squair, J.W., Gautier, M., Kathe, C. et al. Confronting false discoveries in single-cell differential expression. Nat </a:t>
            </a:r>
            <a:r>
              <a:rPr lang="en-US" sz="1400" dirty="0" err="1"/>
              <a:t>Commun</a:t>
            </a:r>
            <a:r>
              <a:rPr lang="en-US" sz="1400" dirty="0"/>
              <a:t> 12, 5692 (2021). https://</a:t>
            </a:r>
            <a:r>
              <a:rPr lang="en-US" sz="1400" dirty="0" err="1"/>
              <a:t>doi.org</a:t>
            </a:r>
            <a:r>
              <a:rPr lang="en-US" sz="1400" dirty="0"/>
              <a:t>/10.1038/s41467-021-25960-2</a:t>
            </a:r>
          </a:p>
        </p:txBody>
      </p:sp>
    </p:spTree>
    <p:extLst>
      <p:ext uri="{BB962C8B-B14F-4D97-AF65-F5344CB8AC3E}">
        <p14:creationId xmlns:p14="http://schemas.microsoft.com/office/powerpoint/2010/main" val="8797693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8B32-1C8A-1512-0B28-C2C2658A20D0}"/>
              </a:ext>
            </a:extLst>
          </p:cNvPr>
          <p:cNvSpPr>
            <a:spLocks noGrp="1"/>
          </p:cNvSpPr>
          <p:nvPr>
            <p:ph type="title"/>
          </p:nvPr>
        </p:nvSpPr>
        <p:spPr/>
        <p:txBody>
          <a:bodyPr/>
          <a:lstStyle/>
          <a:p>
            <a:r>
              <a:rPr lang="en-US" dirty="0"/>
              <a:t>Cell Type </a:t>
            </a:r>
            <a:r>
              <a:rPr lang="en-US" dirty="0">
                <a:solidFill>
                  <a:schemeClr val="accent6"/>
                </a:solidFill>
              </a:rPr>
              <a:t>Identification</a:t>
            </a:r>
          </a:p>
        </p:txBody>
      </p:sp>
      <p:graphicFrame>
        <p:nvGraphicFramePr>
          <p:cNvPr id="4" name="Table 3">
            <a:extLst>
              <a:ext uri="{FF2B5EF4-FFF2-40B4-BE49-F238E27FC236}">
                <a16:creationId xmlns:a16="http://schemas.microsoft.com/office/drawing/2014/main" id="{57447EF1-EEFE-F83B-92A8-196959D50577}"/>
              </a:ext>
            </a:extLst>
          </p:cNvPr>
          <p:cNvGraphicFramePr>
            <a:graphicFrameLocks noGrp="1"/>
          </p:cNvGraphicFramePr>
          <p:nvPr>
            <p:extLst>
              <p:ext uri="{D42A27DB-BD31-4B8C-83A1-F6EECF244321}">
                <p14:modId xmlns:p14="http://schemas.microsoft.com/office/powerpoint/2010/main" val="3279328727"/>
              </p:ext>
            </p:extLst>
          </p:nvPr>
        </p:nvGraphicFramePr>
        <p:xfrm>
          <a:off x="1329060" y="1492951"/>
          <a:ext cx="3796758" cy="4590058"/>
        </p:xfrm>
        <a:graphic>
          <a:graphicData uri="http://schemas.openxmlformats.org/drawingml/2006/table">
            <a:tbl>
              <a:tblPr/>
              <a:tblGrid>
                <a:gridCol w="542394">
                  <a:extLst>
                    <a:ext uri="{9D8B030D-6E8A-4147-A177-3AD203B41FA5}">
                      <a16:colId xmlns:a16="http://schemas.microsoft.com/office/drawing/2014/main" val="1288170520"/>
                    </a:ext>
                  </a:extLst>
                </a:gridCol>
                <a:gridCol w="542394">
                  <a:extLst>
                    <a:ext uri="{9D8B030D-6E8A-4147-A177-3AD203B41FA5}">
                      <a16:colId xmlns:a16="http://schemas.microsoft.com/office/drawing/2014/main" val="1866975290"/>
                    </a:ext>
                  </a:extLst>
                </a:gridCol>
                <a:gridCol w="542394">
                  <a:extLst>
                    <a:ext uri="{9D8B030D-6E8A-4147-A177-3AD203B41FA5}">
                      <a16:colId xmlns:a16="http://schemas.microsoft.com/office/drawing/2014/main" val="1550792719"/>
                    </a:ext>
                  </a:extLst>
                </a:gridCol>
                <a:gridCol w="542394">
                  <a:extLst>
                    <a:ext uri="{9D8B030D-6E8A-4147-A177-3AD203B41FA5}">
                      <a16:colId xmlns:a16="http://schemas.microsoft.com/office/drawing/2014/main" val="3322540549"/>
                    </a:ext>
                  </a:extLst>
                </a:gridCol>
                <a:gridCol w="542394">
                  <a:extLst>
                    <a:ext uri="{9D8B030D-6E8A-4147-A177-3AD203B41FA5}">
                      <a16:colId xmlns:a16="http://schemas.microsoft.com/office/drawing/2014/main" val="139298228"/>
                    </a:ext>
                  </a:extLst>
                </a:gridCol>
                <a:gridCol w="542394">
                  <a:extLst>
                    <a:ext uri="{9D8B030D-6E8A-4147-A177-3AD203B41FA5}">
                      <a16:colId xmlns:a16="http://schemas.microsoft.com/office/drawing/2014/main" val="4021235834"/>
                    </a:ext>
                  </a:extLst>
                </a:gridCol>
                <a:gridCol w="542394">
                  <a:extLst>
                    <a:ext uri="{9D8B030D-6E8A-4147-A177-3AD203B41FA5}">
                      <a16:colId xmlns:a16="http://schemas.microsoft.com/office/drawing/2014/main" val="1602843318"/>
                    </a:ext>
                  </a:extLst>
                </a:gridCol>
              </a:tblGrid>
              <a:tr h="212082">
                <a:tc>
                  <a:txBody>
                    <a:bodyPr/>
                    <a:lstStyle/>
                    <a:p>
                      <a:pPr algn="l" fontAlgn="t"/>
                      <a:r>
                        <a:rPr lang="en-US" sz="600">
                          <a:effectLst/>
                        </a:rPr>
                        <a:t>Name</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Version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Language</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Underlying classifier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Prior knowledge</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Rejection option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tc>
                  <a:txBody>
                    <a:bodyPr/>
                    <a:lstStyle/>
                    <a:p>
                      <a:pPr algn="l" fontAlgn="t"/>
                      <a:r>
                        <a:rPr lang="en-US" sz="600">
                          <a:effectLst/>
                        </a:rPr>
                        <a:t>Reference</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E6E6E6"/>
                    </a:solidFill>
                  </a:tcPr>
                </a:tc>
                <a:extLst>
                  <a:ext uri="{0D108BD9-81ED-4DB2-BD59-A6C34878D82A}">
                    <a16:rowId xmlns:a16="http://schemas.microsoft.com/office/drawing/2014/main" val="2077261827"/>
                  </a:ext>
                </a:extLst>
              </a:tr>
              <a:tr h="212082">
                <a:tc>
                  <a:txBody>
                    <a:bodyPr/>
                    <a:lstStyle/>
                    <a:p>
                      <a:pPr algn="l" fontAlgn="t"/>
                      <a:r>
                        <a:rPr lang="en-US" sz="600">
                          <a:effectLst/>
                        </a:rPr>
                        <a:t>Garnett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0.1.4</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Generalized linear model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2" tooltip="Pliner HA, Shendure J, Trapnell C. Supervised classification enables rapid annotation of cell atlases. bioRxiv. 2019; 538652. &#10;                  https://doi.org/10.1101/538652&#10;                  &#10;                &#10;                           &#10;                  .&#10;                  &#10;                &#10;                        "/>
                        </a:rPr>
                        <a:t>14</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3362085389"/>
                  </a:ext>
                </a:extLst>
              </a:tr>
              <a:tr h="212082">
                <a:tc>
                  <a:txBody>
                    <a:bodyPr/>
                    <a:lstStyle/>
                    <a:p>
                      <a:pPr algn="l" fontAlgn="t"/>
                      <a:r>
                        <a:rPr lang="en-US" sz="600">
                          <a:effectLst/>
                        </a:rPr>
                        <a:t>Moana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0.1.1</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SVM with linear kernel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3" tooltip="Wagner F, Yanai I. Moana: A robust and scalable cell type classification framework for single-cell RNA-Seq data. bioRxiv. 2018; 456129. &#10;                  https://doi.org/10.1101/456129&#10;                  &#10;                &#10;                           &#10;                  .&#10;                  &#10;                &#10;                        "/>
                        </a:rPr>
                        <a:t>15</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898977691"/>
                  </a:ext>
                </a:extLst>
              </a:tr>
              <a:tr h="212082">
                <a:tc>
                  <a:txBody>
                    <a:bodyPr/>
                    <a:lstStyle/>
                    <a:p>
                      <a:pPr algn="l" fontAlgn="t"/>
                      <a:r>
                        <a:rPr lang="en-US" sz="600">
                          <a:effectLst/>
                        </a:rPr>
                        <a:t>DigitalCellSorter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GitHub version: e369a34</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Voting based on cell type markers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4" tooltip="Domanskyi S, Szedlak A, Hawkins NT, Wang J, Paternostro G, Piermarocchi C. Polled Digital Cell Sorter (p-DCS): automatic identification of hematological cell types from single cell RNA-sequencing clusters. bioRxiv. 2019; 539833. &#10;                  https://doi.org/10.1101/539833&#10;                  &#10;                &#10;                           &#10;                  .&#10;                  &#10;                &#10;                        "/>
                        </a:rPr>
                        <a:t>16</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288868943"/>
                  </a:ext>
                </a:extLst>
              </a:tr>
              <a:tr h="387598">
                <a:tc>
                  <a:txBody>
                    <a:bodyPr/>
                    <a:lstStyle/>
                    <a:p>
                      <a:pPr algn="l" fontAlgn="t"/>
                      <a:r>
                        <a:rPr lang="en-US" sz="600">
                          <a:effectLst/>
                        </a:rPr>
                        <a:t>SCINA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1.1.0</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Bimodal distribution fitting for marker genes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5" tooltip="Zhang Z, Luo D, Zhong X, Choi JH, Ma Y, Mahrt E, et al. SCINA: semi-supervised analysis of single cells in silico. bioRxiv. 2019; 559872. &#10;                  https://doi.org/10.1101/559872&#10;                  &#10;                &#10;                           &#10;                  .&#10;                  &#10;                &#10;                        "/>
                        </a:rPr>
                        <a:t>17</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3537064763"/>
                  </a:ext>
                </a:extLst>
              </a:tr>
              <a:tr h="124324">
                <a:tc>
                  <a:txBody>
                    <a:bodyPr/>
                    <a:lstStyle/>
                    <a:p>
                      <a:pPr algn="l" fontAlgn="t"/>
                      <a:r>
                        <a:rPr lang="en-US" sz="600">
                          <a:effectLst/>
                        </a:rPr>
                        <a:t>scVI</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0.3.0</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Neural network</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6" tooltip="Lopez R, Regier J, Cole MB, Jordan MI, Yosef N. Deep generative modeling for single-cell transcriptomics. Nat Methods. 2018;15:1053–1058. &#10;                  https://doi.org/10.1038/s41592-018-0229-2&#10;                  &#10;                &#10;                           &#10;                  .&#10;                  &#10;                &#10;                        "/>
                        </a:rPr>
                        <a:t>18</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085854652"/>
                  </a:ext>
                </a:extLst>
              </a:tr>
              <a:tr h="212082">
                <a:tc>
                  <a:txBody>
                    <a:bodyPr/>
                    <a:lstStyle/>
                    <a:p>
                      <a:pPr algn="l" fontAlgn="t"/>
                      <a:r>
                        <a:rPr lang="en-US" sz="600">
                          <a:effectLst/>
                        </a:rPr>
                        <a:t>Cell-BLAST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Cell-to-cell similarity</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dirty="0">
                          <a:effectLst/>
                        </a:rPr>
                        <a:t>[</a:t>
                      </a:r>
                      <a:r>
                        <a:rPr lang="en-US" sz="600" dirty="0">
                          <a:solidFill>
                            <a:srgbClr val="004B83"/>
                          </a:solidFill>
                          <a:effectLst/>
                          <a:hlinkClick r:id="rId7" tooltip="Cao Z-J, Wei L, Lu S, Yang D-C, Gao G. Cell BLAST: searching large-scale scRNA-seq databases via unbiased cell embedding. bioRxiv. 2019; 587360. &#10;                  https://doi.org/10.1101/587360&#10;                  &#10;                &#10;                           &#10;                  .&#10;                  &#10;                &#10;                        "/>
                        </a:rPr>
                        <a:t>19</a:t>
                      </a:r>
                      <a:r>
                        <a:rPr lang="en-US" sz="600" dirty="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780796093"/>
                  </a:ext>
                </a:extLst>
              </a:tr>
              <a:tr h="212082">
                <a:tc>
                  <a:txBody>
                    <a:bodyPr/>
                    <a:lstStyle/>
                    <a:p>
                      <a:pPr algn="l" fontAlgn="t"/>
                      <a:r>
                        <a:rPr lang="en-US" sz="600">
                          <a:effectLst/>
                        </a:rPr>
                        <a:t>ACTINN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GitHub version: 563bcc1</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Neural network</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8" tooltip="Ma F, Pellegrini M. Automated identification of cell types in single cell RNA sequencing. bioRxiv. 2019; 532093. &#10;                  https://doi.org/10.1101/532093&#10;                  &#10;                &#10;                           &#10;                  .&#10;                  &#10;                &#10;                        "/>
                        </a:rPr>
                        <a:t>20</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909430821"/>
                  </a:ext>
                </a:extLst>
              </a:tr>
              <a:tr h="212082">
                <a:tc>
                  <a:txBody>
                    <a:bodyPr/>
                    <a:lstStyle/>
                    <a:p>
                      <a:pPr algn="l" fontAlgn="t"/>
                      <a:r>
                        <a:rPr lang="en-US" sz="600">
                          <a:effectLst/>
                        </a:rPr>
                        <a:t>LAmbDA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GitHub version: 3891d72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Random forest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9" tooltip="Johnson TS, Wang T, Huang Z, Yu CY, Wu Y, Han Y, et al. LAmbDA: label ambiguous domain adaptation dataset integration reduces batch effects and improves dsubtype detection. Bioinformatics. 2019. &#10;                  https://doi.org/10.1093/bioinformatics/btz295&#10;                  &#10;                &#10;                           &#10;                  .&#10;                  &#10;                &#10;                        "/>
                        </a:rPr>
                        <a:t>21</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785417581"/>
                  </a:ext>
                </a:extLst>
              </a:tr>
              <a:tr h="212082">
                <a:tc>
                  <a:txBody>
                    <a:bodyPr/>
                    <a:lstStyle/>
                    <a:p>
                      <a:pPr algn="l" fontAlgn="t"/>
                      <a:r>
                        <a:rPr lang="en-US" sz="600">
                          <a:effectLst/>
                        </a:rPr>
                        <a:t>scmapcluster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1.5.1</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Nearest median classifier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0" tooltip="Kiselev VY, Yiu A, Hemberg M. scmap: projection of single-cell RNA-seq data across data sets. Nat Methods. 2018;15:359. &#10;                  https://doi.org/10.1038/nmeth.4644&#10;                  &#10;                &#10;                           &#10;                  .&#10;                  &#10;                &#10;                        "/>
                        </a:rPr>
                        <a:t>22</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381196025"/>
                  </a:ext>
                </a:extLst>
              </a:tr>
              <a:tr h="124324">
                <a:tc>
                  <a:txBody>
                    <a:bodyPr/>
                    <a:lstStyle/>
                    <a:p>
                      <a:pPr algn="l" fontAlgn="t"/>
                      <a:r>
                        <a:rPr lang="en-US" sz="600">
                          <a:effectLst/>
                        </a:rPr>
                        <a:t>scmapcell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1.5.1</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kNN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0" tooltip="Kiselev VY, Yiu A, Hemberg M. scmap: projection of single-cell RNA-seq data across data sets. Nat Methods. 2018;15:359. &#10;                  https://doi.org/10.1038/nmeth.4644&#10;                  &#10;                &#10;                           &#10;                  .&#10;                  &#10;                &#10;                        "/>
                        </a:rPr>
                        <a:t>22</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547910376"/>
                  </a:ext>
                </a:extLst>
              </a:tr>
              <a:tr h="212082">
                <a:tc>
                  <a:txBody>
                    <a:bodyPr/>
                    <a:lstStyle/>
                    <a:p>
                      <a:pPr algn="l" fontAlgn="t"/>
                      <a:r>
                        <a:rPr lang="en-US" sz="600">
                          <a:effectLst/>
                        </a:rPr>
                        <a:t>scPred</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0.0.0.9000</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SVM with radial kernel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1" tooltip="Alquicira-Hernandez J, Nguyen Q, Powell JE. scPred: scPred: cell type prediction at single-cell resolution. bioRxiv. 2018; 369538. &#10;                  https://doi.org/10.1101/369538&#10;                  &#10;                &#10;                           &#10;                  .&#10;                  &#10;                &#10;                        "/>
                        </a:rPr>
                        <a:t>23</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71593494"/>
                  </a:ext>
                </a:extLst>
              </a:tr>
              <a:tr h="212082">
                <a:tc>
                  <a:txBody>
                    <a:bodyPr/>
                    <a:lstStyle/>
                    <a:p>
                      <a:pPr algn="l" fontAlgn="t"/>
                      <a:r>
                        <a:rPr lang="en-US" sz="600">
                          <a:effectLst/>
                        </a:rPr>
                        <a:t>CHETAH</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0.99.5</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Correlation to training set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2" tooltip="Kanter JK de, Lijnzaad P, Candelli T, Margaritis T, Holstege F. CHETAH: a selective, hierarchical cell type identification method for single-cell RNA sequencing. bioRxiv. 2019; 558908. &#10;                  https://doi.org/10.1101/558908&#10;                  &#10;                &#10;                           &#10;                  .&#10;                  &#10;                &#10;                        "/>
                        </a:rPr>
                        <a:t>24</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471700362"/>
                  </a:ext>
                </a:extLst>
              </a:tr>
              <a:tr h="212082">
                <a:tc>
                  <a:txBody>
                    <a:bodyPr/>
                    <a:lstStyle/>
                    <a:p>
                      <a:pPr algn="l" fontAlgn="t"/>
                      <a:r>
                        <a:rPr lang="en-US" sz="600">
                          <a:effectLst/>
                        </a:rPr>
                        <a:t>CaSTLe</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GitHub version: 258b278</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Random forest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3" tooltip="Lieberman Y, Rokach L, Shay T. CaSTLe – classification of single cells by transfer learning: harnessing the power of publicly available single cell RNA sequencing experiments to annotate new experiments. PLoS One. 2018;13:e0205499. &#10;                  https://doi.org/10.1371/journal.pone.0205499&#10;                  &#10;                &#10;                           &#10;                  .&#10;                  &#10;                &#10;                        "/>
                        </a:rPr>
                        <a:t>25</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4039775045"/>
                  </a:ext>
                </a:extLst>
              </a:tr>
              <a:tr h="212082">
                <a:tc>
                  <a:txBody>
                    <a:bodyPr/>
                    <a:lstStyle/>
                    <a:p>
                      <a:pPr algn="l" fontAlgn="t"/>
                      <a:r>
                        <a:rPr lang="en-US" sz="600">
                          <a:effectLst/>
                        </a:rPr>
                        <a:t>SingleR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0.2.2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Correlation to training set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4" tooltip="Aran D, Looney AP, Liu L, Wu E, Fong V, Hsu A, et al. Reference-based analysis of lung single-cell sequencing reveals a transitional profibrotic macrophage. Nat Immunol. 2019;20:163–172. &#10;                  https://doi.org/10.1038/s41590-018-0276-y&#10;                  &#10;                &#10;                           &#10;                  .&#10;                  &#10;                &#10;                        "/>
                        </a:rPr>
                        <a:t>26</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533802919"/>
                  </a:ext>
                </a:extLst>
              </a:tr>
              <a:tr h="124324">
                <a:tc>
                  <a:txBody>
                    <a:bodyPr/>
                    <a:lstStyle/>
                    <a:p>
                      <a:pPr algn="l" fontAlgn="t"/>
                      <a:r>
                        <a:rPr lang="en-US" sz="600">
                          <a:effectLst/>
                        </a:rPr>
                        <a:t>scID</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0.0.0.9000</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LDA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5" tooltip="Boufea K, Seth S, Batada NN. scID: identification of equivalent transcriptional cell populations across single cell RNA-seq data using discriminant analysis. &#10;                  https://doi.org/10.1101/470203&#10;                  &#10;                &#10;                           &#10;                  .&#10;                  &#10;                &#10;                        "/>
                        </a:rPr>
                        <a:t>27</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372445723"/>
                  </a:ext>
                </a:extLst>
              </a:tr>
              <a:tr h="124324">
                <a:tc>
                  <a:txBody>
                    <a:bodyPr/>
                    <a:lstStyle/>
                    <a:p>
                      <a:pPr algn="l" fontAlgn="t"/>
                      <a:r>
                        <a:rPr lang="en-US" sz="600">
                          <a:effectLst/>
                        </a:rPr>
                        <a:t>singleCellNet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0.1.0</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Random forest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6" tooltip="Tan Y, Cahan P. SingleCellNet: a computational tool to classify single cell RNA-Seq data across platforms and across species. bioRxiv. 2018; 508085. &#10;                  https://doi.org/10.1101/508085&#10;                  &#10;                &#10;                           &#10;                  .&#10;                  &#10;                &#10;                        "/>
                        </a:rPr>
                        <a:t>28</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398426293"/>
                  </a:ext>
                </a:extLst>
              </a:tr>
              <a:tr h="124324">
                <a:tc>
                  <a:txBody>
                    <a:bodyPr/>
                    <a:lstStyle/>
                    <a:p>
                      <a:pPr algn="l" fontAlgn="t"/>
                      <a:r>
                        <a:rPr lang="en-US" sz="600">
                          <a:effectLst/>
                        </a:rPr>
                        <a:t>LDA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LDA</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7" tooltip="Pedregosa F, Varoquaux G, Gramfort A, Michel V, Thirion B, Grisel O, et al. Scikit-learn: Machine Learning in Python. JMLR. 2011;12:2825–30."/>
                        </a:rPr>
                        <a:t>29</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1663222372"/>
                  </a:ext>
                </a:extLst>
              </a:tr>
              <a:tr h="124324">
                <a:tc>
                  <a:txBody>
                    <a:bodyPr/>
                    <a:lstStyle/>
                    <a:p>
                      <a:pPr algn="l" fontAlgn="t"/>
                      <a:r>
                        <a:rPr lang="en-US" sz="600">
                          <a:effectLst/>
                        </a:rPr>
                        <a:t>NMC</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NMC</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7" tooltip="Pedregosa F, Varoquaux G, Gramfort A, Michel V, Thirion B, Grisel O, et al. Scikit-learn: Machine Learning in Python. JMLR. 2011;12:2825–30."/>
                        </a:rPr>
                        <a:t>29</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3628476453"/>
                  </a:ext>
                </a:extLst>
              </a:tr>
              <a:tr h="124324">
                <a:tc>
                  <a:txBody>
                    <a:bodyPr/>
                    <a:lstStyle/>
                    <a:p>
                      <a:pPr algn="l" fontAlgn="t"/>
                      <a:r>
                        <a:rPr lang="en-US" sz="600">
                          <a:effectLst/>
                        </a:rPr>
                        <a:t>RF</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RF (50 trees)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7" tooltip="Pedregosa F, Varoquaux G, Gramfort A, Michel V, Thirion B, Grisel O, et al. Scikit-learn: Machine Learning in Python. JMLR. 2011;12:2825–30."/>
                        </a:rPr>
                        <a:t>29</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3656708794"/>
                  </a:ext>
                </a:extLst>
              </a:tr>
              <a:tr h="212082">
                <a:tc>
                  <a:txBody>
                    <a:bodyPr/>
                    <a:lstStyle/>
                    <a:p>
                      <a:pPr algn="l" fontAlgn="t"/>
                      <a:r>
                        <a:rPr lang="en-US" sz="600">
                          <a:effectLst/>
                        </a:rPr>
                        <a:t>SVM</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SVM (linear kernel)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7" tooltip="Pedregosa F, Varoquaux G, Gramfort A, Michel V, Thirion B, Grisel O, et al. Scikit-learn: Machine Learning in Python. JMLR. 2011;12:2825–30."/>
                        </a:rPr>
                        <a:t>29</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40901540"/>
                  </a:ext>
                </a:extLst>
              </a:tr>
              <a:tr h="212082">
                <a:tc>
                  <a:txBody>
                    <a:bodyPr/>
                    <a:lstStyle/>
                    <a:p>
                      <a:pPr algn="l" fontAlgn="t"/>
                      <a:r>
                        <a:rPr lang="en-US" sz="600">
                          <a:effectLst/>
                        </a:rPr>
                        <a:t>SVM</a:t>
                      </a:r>
                      <a:r>
                        <a:rPr lang="en-US" sz="600" baseline="-25000">
                          <a:effectLst/>
                        </a:rPr>
                        <a:t>rejection</a:t>
                      </a:r>
                      <a:endParaRPr lang="en-US" sz="600">
                        <a:effectLst/>
                      </a:endParaRP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SVM (linear kernel)</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Yes</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a:t>
                      </a:r>
                      <a:r>
                        <a:rPr lang="en-US" sz="600">
                          <a:solidFill>
                            <a:srgbClr val="004B83"/>
                          </a:solidFill>
                          <a:effectLst/>
                          <a:hlinkClick r:id="rId17" tooltip="Pedregosa F, Varoquaux G, Gramfort A, Michel V, Thirion B, Grisel O, et al. Scikit-learn: Machine Learning in Python. JMLR. 2011;12:2825–30."/>
                        </a:rPr>
                        <a:t>29</a:t>
                      </a:r>
                      <a:r>
                        <a:rPr lang="en-US" sz="60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2049107675"/>
                  </a:ext>
                </a:extLst>
              </a:tr>
              <a:tr h="124324">
                <a:tc>
                  <a:txBody>
                    <a:bodyPr/>
                    <a:lstStyle/>
                    <a:p>
                      <a:pPr algn="l" fontAlgn="t"/>
                      <a:r>
                        <a:rPr lang="en-US" sz="600">
                          <a:effectLst/>
                        </a:rPr>
                        <a:t>kNN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0.19.2</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Python</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kNN (</a:t>
                      </a:r>
                      <a:r>
                        <a:rPr lang="en-US" sz="600" i="1">
                          <a:effectLst/>
                        </a:rPr>
                        <a:t>k</a:t>
                      </a:r>
                      <a:r>
                        <a:rPr lang="en-US" sz="600">
                          <a:effectLst/>
                        </a:rPr>
                        <a:t> = 9)</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a:effectLst/>
                        </a:rPr>
                        <a:t>No</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A6A6A6"/>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tc>
                  <a:txBody>
                    <a:bodyPr/>
                    <a:lstStyle/>
                    <a:p>
                      <a:pPr algn="l" fontAlgn="t"/>
                      <a:r>
                        <a:rPr lang="en-US" sz="600" dirty="0">
                          <a:effectLst/>
                        </a:rPr>
                        <a:t>[</a:t>
                      </a:r>
                      <a:r>
                        <a:rPr lang="en-US" sz="600" dirty="0">
                          <a:solidFill>
                            <a:srgbClr val="004B83"/>
                          </a:solidFill>
                          <a:effectLst/>
                          <a:hlinkClick r:id="rId17" tooltip="Pedregosa F, Varoquaux G, Gramfort A, Michel V, Thirion B, Grisel O, et al. Scikit-learn: Machine Learning in Python. JMLR. 2011;12:2825–30."/>
                        </a:rPr>
                        <a:t>29</a:t>
                      </a:r>
                      <a:r>
                        <a:rPr lang="en-US" sz="600" dirty="0">
                          <a:effectLst/>
                        </a:rPr>
                        <a:t>]</a:t>
                      </a:r>
                    </a:p>
                  </a:txBody>
                  <a:tcPr marL="18283" marR="18283" marT="18283" marB="18283">
                    <a:lnL w="9525" cap="flat" cmpd="sng" algn="ctr">
                      <a:solidFill>
                        <a:srgbClr val="A6A6A6"/>
                      </a:solidFill>
                      <a:prstDash val="solid"/>
                      <a:round/>
                      <a:headEnd type="none" w="med" len="med"/>
                      <a:tailEnd type="none" w="med" len="med"/>
                    </a:lnL>
                    <a:lnR w="9525" cap="flat" cmpd="sng" algn="ctr">
                      <a:solidFill>
                        <a:srgbClr val="D5D5D5"/>
                      </a:solidFill>
                      <a:prstDash val="solid"/>
                      <a:round/>
                      <a:headEnd type="none" w="med" len="med"/>
                      <a:tailEnd type="none" w="med" len="med"/>
                    </a:lnR>
                    <a:lnT w="9525" cap="flat" cmpd="sng" algn="ctr">
                      <a:solidFill>
                        <a:srgbClr val="A6A6A6"/>
                      </a:solidFill>
                      <a:prstDash val="solid"/>
                      <a:round/>
                      <a:headEnd type="none" w="med" len="med"/>
                      <a:tailEnd type="none" w="med" len="med"/>
                    </a:lnT>
                    <a:lnB w="9525" cap="flat" cmpd="sng" algn="ctr">
                      <a:solidFill>
                        <a:srgbClr val="A6A6A6"/>
                      </a:solidFill>
                      <a:prstDash val="solid"/>
                      <a:round/>
                      <a:headEnd type="none" w="med" len="med"/>
                      <a:tailEnd type="none" w="med" len="med"/>
                    </a:lnB>
                    <a:solidFill>
                      <a:srgbClr val="FFFFFF"/>
                    </a:solidFill>
                  </a:tcPr>
                </a:tc>
                <a:extLst>
                  <a:ext uri="{0D108BD9-81ED-4DB2-BD59-A6C34878D82A}">
                    <a16:rowId xmlns:a16="http://schemas.microsoft.com/office/drawing/2014/main" val="3360159303"/>
                  </a:ext>
                </a:extLst>
              </a:tr>
            </a:tbl>
          </a:graphicData>
        </a:graphic>
      </p:graphicFrame>
      <p:sp>
        <p:nvSpPr>
          <p:cNvPr id="6" name="TextBox 5">
            <a:extLst>
              <a:ext uri="{FF2B5EF4-FFF2-40B4-BE49-F238E27FC236}">
                <a16:creationId xmlns:a16="http://schemas.microsoft.com/office/drawing/2014/main" id="{02A25222-4300-6CBF-5C9D-F569940528DB}"/>
              </a:ext>
            </a:extLst>
          </p:cNvPr>
          <p:cNvSpPr txBox="1"/>
          <p:nvPr/>
        </p:nvSpPr>
        <p:spPr>
          <a:xfrm>
            <a:off x="2467897" y="6296323"/>
            <a:ext cx="9429136" cy="523220"/>
          </a:xfrm>
          <a:prstGeom prst="rect">
            <a:avLst/>
          </a:prstGeom>
          <a:noFill/>
        </p:spPr>
        <p:txBody>
          <a:bodyPr wrap="square">
            <a:spAutoFit/>
          </a:bodyPr>
          <a:lstStyle/>
          <a:p>
            <a:r>
              <a:rPr lang="en-US" sz="1400" dirty="0" err="1"/>
              <a:t>Abdelaal</a:t>
            </a:r>
            <a:r>
              <a:rPr lang="en-US" sz="1400" dirty="0"/>
              <a:t>, T., </a:t>
            </a:r>
            <a:r>
              <a:rPr lang="en-US" sz="1400" dirty="0" err="1"/>
              <a:t>Michielsen</a:t>
            </a:r>
            <a:r>
              <a:rPr lang="en-US" sz="1400" dirty="0"/>
              <a:t>, L., Cats, D. et al. A comparison of automatic cell identification methods for single-cell RNA sequencing data. Genome Biol 20, 194 (2019). https://</a:t>
            </a:r>
            <a:r>
              <a:rPr lang="en-US" sz="1400" dirty="0" err="1"/>
              <a:t>doi.org</a:t>
            </a:r>
            <a:r>
              <a:rPr lang="en-US" sz="1400" dirty="0"/>
              <a:t>/10.1186/s13059-019-1795-z</a:t>
            </a:r>
          </a:p>
        </p:txBody>
      </p:sp>
      <p:sp>
        <p:nvSpPr>
          <p:cNvPr id="8" name="TextBox 7">
            <a:extLst>
              <a:ext uri="{FF2B5EF4-FFF2-40B4-BE49-F238E27FC236}">
                <a16:creationId xmlns:a16="http://schemas.microsoft.com/office/drawing/2014/main" id="{BCCC5088-FCE2-1003-38BA-6AC66013734D}"/>
              </a:ext>
            </a:extLst>
          </p:cNvPr>
          <p:cNvSpPr txBox="1"/>
          <p:nvPr/>
        </p:nvSpPr>
        <p:spPr>
          <a:xfrm>
            <a:off x="5604387" y="4612105"/>
            <a:ext cx="6096000" cy="646331"/>
          </a:xfrm>
          <a:prstGeom prst="rect">
            <a:avLst/>
          </a:prstGeom>
          <a:noFill/>
        </p:spPr>
        <p:txBody>
          <a:bodyPr wrap="square">
            <a:spAutoFit/>
          </a:bodyPr>
          <a:lstStyle/>
          <a:p>
            <a:r>
              <a:rPr lang="en-US" dirty="0">
                <a:hlinkClick r:id="rId18"/>
              </a:rPr>
              <a:t>https://www.scrna-tools.org/tools?sort=name&amp;cats=Classification</a:t>
            </a:r>
            <a:endParaRPr lang="en-US" dirty="0"/>
          </a:p>
        </p:txBody>
      </p:sp>
      <p:pic>
        <p:nvPicPr>
          <p:cNvPr id="9" name="Picture 8">
            <a:extLst>
              <a:ext uri="{FF2B5EF4-FFF2-40B4-BE49-F238E27FC236}">
                <a16:creationId xmlns:a16="http://schemas.microsoft.com/office/drawing/2014/main" id="{33FEDFF8-818B-733E-581D-472266CB25AD}"/>
              </a:ext>
            </a:extLst>
          </p:cNvPr>
          <p:cNvPicPr>
            <a:picLocks noChangeAspect="1"/>
          </p:cNvPicPr>
          <p:nvPr/>
        </p:nvPicPr>
        <p:blipFill>
          <a:blip r:embed="rId19"/>
          <a:stretch>
            <a:fillRect/>
          </a:stretch>
        </p:blipFill>
        <p:spPr>
          <a:xfrm>
            <a:off x="5375787" y="3900905"/>
            <a:ext cx="3276600" cy="711200"/>
          </a:xfrm>
          <a:prstGeom prst="rect">
            <a:avLst/>
          </a:prstGeom>
        </p:spPr>
      </p:pic>
      <p:sp>
        <p:nvSpPr>
          <p:cNvPr id="10" name="TextBox 9">
            <a:extLst>
              <a:ext uri="{FF2B5EF4-FFF2-40B4-BE49-F238E27FC236}">
                <a16:creationId xmlns:a16="http://schemas.microsoft.com/office/drawing/2014/main" id="{543014D3-9635-9095-A0C3-20EC36CEEE4C}"/>
              </a:ext>
            </a:extLst>
          </p:cNvPr>
          <p:cNvSpPr txBox="1"/>
          <p:nvPr/>
        </p:nvSpPr>
        <p:spPr>
          <a:xfrm>
            <a:off x="184825" y="1492951"/>
            <a:ext cx="915635" cy="523220"/>
          </a:xfrm>
          <a:prstGeom prst="rect">
            <a:avLst/>
          </a:prstGeom>
          <a:noFill/>
        </p:spPr>
        <p:txBody>
          <a:bodyPr wrap="none" rtlCol="0">
            <a:spAutoFit/>
          </a:bodyPr>
          <a:lstStyle/>
          <a:p>
            <a:r>
              <a:rPr lang="en-US" sz="2800" dirty="0"/>
              <a:t>2019</a:t>
            </a:r>
          </a:p>
        </p:txBody>
      </p:sp>
      <p:sp>
        <p:nvSpPr>
          <p:cNvPr id="11" name="TextBox 10">
            <a:extLst>
              <a:ext uri="{FF2B5EF4-FFF2-40B4-BE49-F238E27FC236}">
                <a16:creationId xmlns:a16="http://schemas.microsoft.com/office/drawing/2014/main" id="{06EB6A00-20E5-ABE5-4EA4-08BDAAC283C0}"/>
              </a:ext>
            </a:extLst>
          </p:cNvPr>
          <p:cNvSpPr txBox="1"/>
          <p:nvPr/>
        </p:nvSpPr>
        <p:spPr>
          <a:xfrm>
            <a:off x="5533103" y="1422182"/>
            <a:ext cx="4313425" cy="2554545"/>
          </a:xfrm>
          <a:prstGeom prst="rect">
            <a:avLst/>
          </a:prstGeom>
          <a:noFill/>
        </p:spPr>
        <p:txBody>
          <a:bodyPr wrap="none" rtlCol="0">
            <a:spAutoFit/>
          </a:bodyPr>
          <a:lstStyle/>
          <a:p>
            <a:pPr marL="342900" indent="-342900">
              <a:buFont typeface="Arial" panose="020B0604020202020204" pitchFamily="34" charset="0"/>
              <a:buChar char="•"/>
            </a:pPr>
            <a:r>
              <a:rPr lang="en-US" sz="2000" dirty="0"/>
              <a:t>A </a:t>
            </a:r>
            <a:r>
              <a:rPr lang="en-US" sz="2000" dirty="0">
                <a:solidFill>
                  <a:schemeClr val="accent6"/>
                </a:solidFill>
              </a:rPr>
              <a:t>hard</a:t>
            </a:r>
            <a:r>
              <a:rPr lang="en-US" sz="2000" dirty="0"/>
              <a:t> problem</a:t>
            </a:r>
          </a:p>
          <a:p>
            <a:pPr marL="342900" indent="-342900">
              <a:buFont typeface="Arial" panose="020B0604020202020204" pitchFamily="34" charset="0"/>
              <a:buChar char="•"/>
            </a:pPr>
            <a:r>
              <a:rPr lang="en-US" sz="2000" dirty="0"/>
              <a:t>What even is a cell type? </a:t>
            </a:r>
          </a:p>
          <a:p>
            <a:pPr marL="342900" indent="-342900">
              <a:buFont typeface="Arial" panose="020B0604020202020204" pitchFamily="34" charset="0"/>
              <a:buChar char="•"/>
            </a:pPr>
            <a:r>
              <a:rPr lang="en-US" sz="2000" dirty="0"/>
              <a:t>Who is curating these?</a:t>
            </a:r>
          </a:p>
          <a:p>
            <a:pPr marL="342900" indent="-342900">
              <a:buFont typeface="Arial" panose="020B0604020202020204" pitchFamily="34" charset="0"/>
              <a:buChar char="•"/>
            </a:pPr>
            <a:r>
              <a:rPr lang="en-US" sz="2000" dirty="0"/>
              <a:t>Cell types versus states</a:t>
            </a:r>
          </a:p>
          <a:p>
            <a:pPr marL="800100" lvl="1" indent="-342900">
              <a:buFont typeface="Arial" panose="020B0604020202020204" pitchFamily="34" charset="0"/>
              <a:buChar char="•"/>
            </a:pPr>
            <a:r>
              <a:rPr lang="en-US" sz="2000" dirty="0"/>
              <a:t>normal vs disease / perturbed</a:t>
            </a:r>
          </a:p>
          <a:p>
            <a:pPr marL="342900" indent="-342900">
              <a:buFont typeface="Arial" panose="020B0604020202020204" pitchFamily="34" charset="0"/>
              <a:buChar char="•"/>
            </a:pPr>
            <a:r>
              <a:rPr lang="en-US" sz="2000" dirty="0"/>
              <a:t>What type of model is being used?</a:t>
            </a:r>
          </a:p>
          <a:p>
            <a:pPr marL="800100" lvl="1" indent="-342900">
              <a:buFont typeface="Arial" panose="020B0604020202020204" pitchFamily="34" charset="0"/>
              <a:buChar char="•"/>
            </a:pPr>
            <a:r>
              <a:rPr lang="en-US" sz="2000" dirty="0"/>
              <a:t>Marker-based</a:t>
            </a:r>
          </a:p>
          <a:p>
            <a:pPr marL="800100" lvl="1" indent="-342900">
              <a:buFont typeface="Arial" panose="020B0604020202020204" pitchFamily="34" charset="0"/>
              <a:buChar char="•"/>
            </a:pPr>
            <a:r>
              <a:rPr lang="en-US" sz="2000" dirty="0"/>
              <a:t>Reference dataset label transfer</a:t>
            </a:r>
          </a:p>
        </p:txBody>
      </p:sp>
      <p:sp>
        <p:nvSpPr>
          <p:cNvPr id="12" name="TextBox 11">
            <a:extLst>
              <a:ext uri="{FF2B5EF4-FFF2-40B4-BE49-F238E27FC236}">
                <a16:creationId xmlns:a16="http://schemas.microsoft.com/office/drawing/2014/main" id="{B0BA28B6-BE74-F455-9546-4D30CA3DF52B}"/>
              </a:ext>
            </a:extLst>
          </p:cNvPr>
          <p:cNvSpPr txBox="1"/>
          <p:nvPr/>
        </p:nvSpPr>
        <p:spPr>
          <a:xfrm>
            <a:off x="6096000" y="5327979"/>
            <a:ext cx="2772234" cy="369332"/>
          </a:xfrm>
          <a:prstGeom prst="rect">
            <a:avLst/>
          </a:prstGeom>
          <a:noFill/>
        </p:spPr>
        <p:txBody>
          <a:bodyPr wrap="none" rtlCol="0">
            <a:spAutoFit/>
          </a:bodyPr>
          <a:lstStyle/>
          <a:p>
            <a:r>
              <a:rPr lang="en-US" u="sng" dirty="0">
                <a:solidFill>
                  <a:schemeClr val="accent6"/>
                </a:solidFill>
              </a:rPr>
              <a:t>MANY</a:t>
            </a:r>
            <a:r>
              <a:rPr lang="en-US" dirty="0"/>
              <a:t> more tools available </a:t>
            </a:r>
          </a:p>
        </p:txBody>
      </p:sp>
    </p:spTree>
    <p:extLst>
      <p:ext uri="{BB962C8B-B14F-4D97-AF65-F5344CB8AC3E}">
        <p14:creationId xmlns:p14="http://schemas.microsoft.com/office/powerpoint/2010/main" val="5917770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0E619C-97B4-21FB-62AB-BF0092A37530}"/>
              </a:ext>
            </a:extLst>
          </p:cNvPr>
          <p:cNvPicPr>
            <a:picLocks noChangeAspect="1"/>
          </p:cNvPicPr>
          <p:nvPr/>
        </p:nvPicPr>
        <p:blipFill>
          <a:blip r:embed="rId2"/>
          <a:stretch>
            <a:fillRect/>
          </a:stretch>
        </p:blipFill>
        <p:spPr>
          <a:xfrm>
            <a:off x="623940" y="1440426"/>
            <a:ext cx="3692422" cy="1213411"/>
          </a:xfrm>
          <a:prstGeom prst="rect">
            <a:avLst/>
          </a:prstGeom>
        </p:spPr>
      </p:pic>
      <p:pic>
        <p:nvPicPr>
          <p:cNvPr id="5" name="Picture 4">
            <a:extLst>
              <a:ext uri="{FF2B5EF4-FFF2-40B4-BE49-F238E27FC236}">
                <a16:creationId xmlns:a16="http://schemas.microsoft.com/office/drawing/2014/main" id="{8D7202AA-78AE-8AE7-036E-1FA34909F959}"/>
              </a:ext>
            </a:extLst>
          </p:cNvPr>
          <p:cNvPicPr>
            <a:picLocks noChangeAspect="1"/>
          </p:cNvPicPr>
          <p:nvPr/>
        </p:nvPicPr>
        <p:blipFill>
          <a:blip r:embed="rId3"/>
          <a:stretch>
            <a:fillRect/>
          </a:stretch>
        </p:blipFill>
        <p:spPr>
          <a:xfrm>
            <a:off x="5309420" y="1853814"/>
            <a:ext cx="3879850" cy="1600046"/>
          </a:xfrm>
          <a:prstGeom prst="rect">
            <a:avLst/>
          </a:prstGeom>
        </p:spPr>
      </p:pic>
      <p:pic>
        <p:nvPicPr>
          <p:cNvPr id="6" name="Picture 5">
            <a:extLst>
              <a:ext uri="{FF2B5EF4-FFF2-40B4-BE49-F238E27FC236}">
                <a16:creationId xmlns:a16="http://schemas.microsoft.com/office/drawing/2014/main" id="{5FB398D8-066E-F71E-186C-B98A7C896551}"/>
              </a:ext>
            </a:extLst>
          </p:cNvPr>
          <p:cNvPicPr>
            <a:picLocks noChangeAspect="1"/>
          </p:cNvPicPr>
          <p:nvPr/>
        </p:nvPicPr>
        <p:blipFill>
          <a:blip r:embed="rId4"/>
          <a:stretch>
            <a:fillRect/>
          </a:stretch>
        </p:blipFill>
        <p:spPr>
          <a:xfrm>
            <a:off x="623940" y="2653837"/>
            <a:ext cx="4100841" cy="1237921"/>
          </a:xfrm>
          <a:prstGeom prst="rect">
            <a:avLst/>
          </a:prstGeom>
        </p:spPr>
      </p:pic>
      <p:pic>
        <p:nvPicPr>
          <p:cNvPr id="7" name="Picture 6">
            <a:extLst>
              <a:ext uri="{FF2B5EF4-FFF2-40B4-BE49-F238E27FC236}">
                <a16:creationId xmlns:a16="http://schemas.microsoft.com/office/drawing/2014/main" id="{6DD04B68-5F0C-E1EE-34E6-CDB3464E5521}"/>
              </a:ext>
            </a:extLst>
          </p:cNvPr>
          <p:cNvPicPr>
            <a:picLocks noChangeAspect="1"/>
          </p:cNvPicPr>
          <p:nvPr/>
        </p:nvPicPr>
        <p:blipFill>
          <a:blip r:embed="rId5"/>
          <a:stretch>
            <a:fillRect/>
          </a:stretch>
        </p:blipFill>
        <p:spPr>
          <a:xfrm>
            <a:off x="106926" y="4969411"/>
            <a:ext cx="5121378" cy="1254408"/>
          </a:xfrm>
          <a:prstGeom prst="rect">
            <a:avLst/>
          </a:prstGeom>
        </p:spPr>
      </p:pic>
      <p:pic>
        <p:nvPicPr>
          <p:cNvPr id="8" name="Picture 7">
            <a:extLst>
              <a:ext uri="{FF2B5EF4-FFF2-40B4-BE49-F238E27FC236}">
                <a16:creationId xmlns:a16="http://schemas.microsoft.com/office/drawing/2014/main" id="{38801819-F0EC-F534-7C66-708E2669C4C6}"/>
              </a:ext>
            </a:extLst>
          </p:cNvPr>
          <p:cNvPicPr>
            <a:picLocks noChangeAspect="1"/>
          </p:cNvPicPr>
          <p:nvPr/>
        </p:nvPicPr>
        <p:blipFill>
          <a:blip r:embed="rId6"/>
          <a:stretch>
            <a:fillRect/>
          </a:stretch>
        </p:blipFill>
        <p:spPr>
          <a:xfrm>
            <a:off x="5228304" y="4885761"/>
            <a:ext cx="2942302" cy="1539805"/>
          </a:xfrm>
          <a:prstGeom prst="rect">
            <a:avLst/>
          </a:prstGeom>
        </p:spPr>
      </p:pic>
      <p:pic>
        <p:nvPicPr>
          <p:cNvPr id="9" name="Picture 8">
            <a:extLst>
              <a:ext uri="{FF2B5EF4-FFF2-40B4-BE49-F238E27FC236}">
                <a16:creationId xmlns:a16="http://schemas.microsoft.com/office/drawing/2014/main" id="{3BDF991D-EE05-2B67-126E-4BDFE2D3ADFD}"/>
              </a:ext>
            </a:extLst>
          </p:cNvPr>
          <p:cNvPicPr>
            <a:picLocks noChangeAspect="1"/>
          </p:cNvPicPr>
          <p:nvPr/>
        </p:nvPicPr>
        <p:blipFill>
          <a:blip r:embed="rId7"/>
          <a:stretch>
            <a:fillRect/>
          </a:stretch>
        </p:blipFill>
        <p:spPr>
          <a:xfrm>
            <a:off x="8476635" y="5078283"/>
            <a:ext cx="3608439" cy="1145536"/>
          </a:xfrm>
          <a:prstGeom prst="rect">
            <a:avLst/>
          </a:prstGeom>
        </p:spPr>
      </p:pic>
      <p:sp>
        <p:nvSpPr>
          <p:cNvPr id="10" name="Title 1">
            <a:extLst>
              <a:ext uri="{FF2B5EF4-FFF2-40B4-BE49-F238E27FC236}">
                <a16:creationId xmlns:a16="http://schemas.microsoft.com/office/drawing/2014/main" id="{DBFE73E5-681A-3D54-7E92-985F21C8E2EB}"/>
              </a:ext>
            </a:extLst>
          </p:cNvPr>
          <p:cNvSpPr>
            <a:spLocks noGrp="1"/>
          </p:cNvSpPr>
          <p:nvPr>
            <p:ph type="title"/>
          </p:nvPr>
        </p:nvSpPr>
        <p:spPr>
          <a:xfrm>
            <a:off x="838200" y="365125"/>
            <a:ext cx="10515600" cy="1325563"/>
          </a:xfrm>
        </p:spPr>
        <p:txBody>
          <a:bodyPr/>
          <a:lstStyle/>
          <a:p>
            <a:r>
              <a:rPr lang="en-US" dirty="0">
                <a:solidFill>
                  <a:schemeClr val="accent6"/>
                </a:solidFill>
              </a:rPr>
              <a:t>Atlas Efforts</a:t>
            </a:r>
            <a:r>
              <a:rPr lang="en-US" dirty="0"/>
              <a:t> building Cell Type Classifiers</a:t>
            </a:r>
            <a:endParaRPr lang="en-US" dirty="0">
              <a:solidFill>
                <a:schemeClr val="accent6"/>
              </a:solidFill>
            </a:endParaRPr>
          </a:p>
        </p:txBody>
      </p:sp>
      <p:cxnSp>
        <p:nvCxnSpPr>
          <p:cNvPr id="12" name="Straight Connector 11">
            <a:extLst>
              <a:ext uri="{FF2B5EF4-FFF2-40B4-BE49-F238E27FC236}">
                <a16:creationId xmlns:a16="http://schemas.microsoft.com/office/drawing/2014/main" id="{E6E61AC6-588D-DB30-30A3-DAA129CBCEC2}"/>
              </a:ext>
            </a:extLst>
          </p:cNvPr>
          <p:cNvCxnSpPr/>
          <p:nvPr/>
        </p:nvCxnSpPr>
        <p:spPr>
          <a:xfrm>
            <a:off x="757084" y="4434348"/>
            <a:ext cx="942913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9152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B928-0AFF-774F-B214-BBCB3E3C354C}"/>
              </a:ext>
            </a:extLst>
          </p:cNvPr>
          <p:cNvSpPr>
            <a:spLocks noGrp="1"/>
          </p:cNvSpPr>
          <p:nvPr>
            <p:ph type="title"/>
          </p:nvPr>
        </p:nvSpPr>
        <p:spPr/>
        <p:txBody>
          <a:bodyPr/>
          <a:lstStyle/>
          <a:p>
            <a:r>
              <a:rPr lang="en-US" dirty="0"/>
              <a:t>Going Beyond Gene Expression</a:t>
            </a:r>
          </a:p>
        </p:txBody>
      </p:sp>
      <p:sp>
        <p:nvSpPr>
          <p:cNvPr id="3" name="Content Placeholder 2">
            <a:extLst>
              <a:ext uri="{FF2B5EF4-FFF2-40B4-BE49-F238E27FC236}">
                <a16:creationId xmlns:a16="http://schemas.microsoft.com/office/drawing/2014/main" id="{E5A48D6F-E54D-1545-B1A1-019AEB4E3798}"/>
              </a:ext>
            </a:extLst>
          </p:cNvPr>
          <p:cNvSpPr>
            <a:spLocks noGrp="1"/>
          </p:cNvSpPr>
          <p:nvPr>
            <p:ph idx="1"/>
          </p:nvPr>
        </p:nvSpPr>
        <p:spPr>
          <a:xfrm>
            <a:off x="1656522" y="1404730"/>
            <a:ext cx="8779812" cy="5088145"/>
          </a:xfrm>
        </p:spPr>
        <p:txBody>
          <a:bodyPr>
            <a:normAutofit fontScale="92500"/>
          </a:bodyPr>
          <a:lstStyle/>
          <a:p>
            <a:r>
              <a:rPr lang="en-US" sz="2400" dirty="0">
                <a:solidFill>
                  <a:schemeClr val="accent6"/>
                </a:solidFill>
              </a:rPr>
              <a:t>Copy Number Inference:</a:t>
            </a:r>
          </a:p>
          <a:p>
            <a:pPr lvl="1"/>
            <a:r>
              <a:rPr lang="en-US" sz="2000" dirty="0" err="1"/>
              <a:t>InferCNV</a:t>
            </a:r>
            <a:r>
              <a:rPr lang="en-US" sz="2000" dirty="0"/>
              <a:t>: Tirosh et al (2016) Science </a:t>
            </a:r>
            <a:r>
              <a:rPr lang="en-US" sz="2000" dirty="0" err="1"/>
              <a:t>doi</a:t>
            </a:r>
            <a:r>
              <a:rPr lang="en-US" sz="2000" dirty="0"/>
              <a:t>: 10.1126/science.aad0501</a:t>
            </a:r>
          </a:p>
          <a:p>
            <a:pPr lvl="1"/>
            <a:r>
              <a:rPr lang="en-US" sz="2000" dirty="0" err="1"/>
              <a:t>KopyKAT</a:t>
            </a:r>
            <a:r>
              <a:rPr lang="en-US" sz="2000" dirty="0"/>
              <a:t>: Gao R et al. (2021) Nat </a:t>
            </a:r>
            <a:r>
              <a:rPr lang="en-US" sz="2000" dirty="0" err="1"/>
              <a:t>Biotechnol</a:t>
            </a:r>
            <a:r>
              <a:rPr lang="en-US" sz="2000" dirty="0"/>
              <a:t>. </a:t>
            </a:r>
            <a:r>
              <a:rPr lang="en-US" sz="2000" dirty="0" err="1"/>
              <a:t>doi</a:t>
            </a:r>
            <a:r>
              <a:rPr lang="en-US" sz="2000" dirty="0"/>
              <a:t>: 10.1038/s41587-020-00795-2</a:t>
            </a:r>
          </a:p>
          <a:p>
            <a:r>
              <a:rPr lang="en-US" sz="2400" dirty="0">
                <a:solidFill>
                  <a:schemeClr val="accent6"/>
                </a:solidFill>
              </a:rPr>
              <a:t>Alternative TSS Utilization:</a:t>
            </a:r>
          </a:p>
          <a:p>
            <a:pPr lvl="1"/>
            <a:r>
              <a:rPr lang="en-US" sz="2000" dirty="0" err="1"/>
              <a:t>scRCAT</a:t>
            </a:r>
            <a:r>
              <a:rPr lang="en-US" sz="2000" dirty="0"/>
              <a:t>-seq: Hu Y et al (2020) Nat </a:t>
            </a:r>
            <a:r>
              <a:rPr lang="en-US" sz="2000" dirty="0" err="1"/>
              <a:t>Commmun</a:t>
            </a:r>
            <a:r>
              <a:rPr lang="en-US" sz="2000" dirty="0"/>
              <a:t>. 10.1038/s41467-020-18976-7</a:t>
            </a:r>
          </a:p>
          <a:p>
            <a:r>
              <a:rPr lang="en-US" sz="2400" dirty="0">
                <a:solidFill>
                  <a:schemeClr val="accent6"/>
                </a:solidFill>
              </a:rPr>
              <a:t>Alternative Polyadenylation:</a:t>
            </a:r>
          </a:p>
          <a:p>
            <a:pPr lvl="1"/>
            <a:r>
              <a:rPr lang="en-US" sz="2000" dirty="0" err="1"/>
              <a:t>scAPA</a:t>
            </a:r>
            <a:r>
              <a:rPr lang="en-US" sz="2000" dirty="0"/>
              <a:t>:  Shulman et al (2019) </a:t>
            </a:r>
            <a:r>
              <a:rPr lang="en-US" sz="2000" i="1" dirty="0"/>
              <a:t>Nucleic Acids Res.</a:t>
            </a:r>
            <a:r>
              <a:rPr lang="en-US" sz="2000" dirty="0"/>
              <a:t> </a:t>
            </a:r>
            <a:r>
              <a:rPr lang="en-US" sz="2000" u="sng" dirty="0"/>
              <a:t>doi: 10.1093/nar/gkz781</a:t>
            </a:r>
          </a:p>
          <a:p>
            <a:pPr lvl="1"/>
            <a:r>
              <a:rPr lang="en-US" sz="2000" dirty="0"/>
              <a:t>Sierra:  Patrick et al (2021) </a:t>
            </a:r>
            <a:r>
              <a:rPr lang="en-US" sz="2000" i="1" dirty="0"/>
              <a:t>Genome Biology.</a:t>
            </a:r>
            <a:r>
              <a:rPr lang="en-US" sz="2000" dirty="0"/>
              <a:t> doi: 10.1186/s13059-020-02071-7</a:t>
            </a:r>
          </a:p>
          <a:p>
            <a:r>
              <a:rPr lang="en-US" sz="2400" dirty="0" err="1">
                <a:solidFill>
                  <a:schemeClr val="accent6"/>
                </a:solidFill>
              </a:rPr>
              <a:t>eQTL</a:t>
            </a:r>
            <a:r>
              <a:rPr lang="en-US" sz="2400" dirty="0">
                <a:solidFill>
                  <a:schemeClr val="accent6"/>
                </a:solidFill>
              </a:rPr>
              <a:t> Analysis</a:t>
            </a:r>
          </a:p>
          <a:p>
            <a:pPr lvl="2"/>
            <a:r>
              <a:rPr lang="en-US" sz="1600" dirty="0"/>
              <a:t>Kang H et al. (2018) </a:t>
            </a:r>
            <a:r>
              <a:rPr lang="en-US" sz="1600" i="1" dirty="0"/>
              <a:t>Nat </a:t>
            </a:r>
            <a:r>
              <a:rPr lang="en-US" sz="1600" i="1" dirty="0" err="1"/>
              <a:t>Biotechnol</a:t>
            </a:r>
            <a:r>
              <a:rPr lang="en-US" sz="1600" dirty="0"/>
              <a:t>. </a:t>
            </a:r>
            <a:r>
              <a:rPr lang="en-US" sz="1600" dirty="0" err="1"/>
              <a:t>doi</a:t>
            </a:r>
            <a:r>
              <a:rPr lang="en-US" sz="1600" dirty="0"/>
              <a:t>: 10.1038/nbt.4042</a:t>
            </a:r>
          </a:p>
          <a:p>
            <a:pPr lvl="2"/>
            <a:r>
              <a:rPr lang="en-US" sz="1600" dirty="0"/>
              <a:t>van der </a:t>
            </a:r>
            <a:r>
              <a:rPr lang="en-US" sz="1600" dirty="0" err="1"/>
              <a:t>Wijst</a:t>
            </a:r>
            <a:r>
              <a:rPr lang="en-US" sz="1600" dirty="0"/>
              <a:t> et al (2018) </a:t>
            </a:r>
            <a:r>
              <a:rPr lang="en-US" sz="1600" i="1" dirty="0"/>
              <a:t>Nat Genet.</a:t>
            </a:r>
            <a:r>
              <a:rPr lang="en-US" sz="1600" dirty="0"/>
              <a:t> </a:t>
            </a:r>
            <a:r>
              <a:rPr lang="en-US" sz="1600" dirty="0" err="1"/>
              <a:t>doi</a:t>
            </a:r>
            <a:r>
              <a:rPr lang="en-US" sz="1600" dirty="0"/>
              <a:t>: 10.1038/s41588-018-0089-9</a:t>
            </a:r>
          </a:p>
          <a:p>
            <a:pPr lvl="2"/>
            <a:r>
              <a:rPr lang="en-US" sz="1600" dirty="0" err="1"/>
              <a:t>Neavin</a:t>
            </a:r>
            <a:r>
              <a:rPr lang="en-US" sz="1600" dirty="0"/>
              <a:t> et al (2021) </a:t>
            </a:r>
            <a:r>
              <a:rPr lang="en-US" sz="1600" i="1" dirty="0"/>
              <a:t>Genome Biology.</a:t>
            </a:r>
            <a:r>
              <a:rPr lang="en-US" sz="1600" dirty="0"/>
              <a:t> </a:t>
            </a:r>
            <a:r>
              <a:rPr lang="en-US" sz="1600" u="sng" dirty="0" err="1"/>
              <a:t>doi</a:t>
            </a:r>
            <a:r>
              <a:rPr lang="en-US" sz="1600" u="sng" dirty="0"/>
              <a:t>: 10.1186/s13059-021-02293-3</a:t>
            </a:r>
            <a:endParaRPr lang="en-US" sz="1600" dirty="0"/>
          </a:p>
          <a:p>
            <a:r>
              <a:rPr lang="en-US" sz="2400" dirty="0">
                <a:solidFill>
                  <a:schemeClr val="accent6"/>
                </a:solidFill>
              </a:rPr>
              <a:t>Alternative Splicing </a:t>
            </a:r>
          </a:p>
          <a:p>
            <a:pPr lvl="1"/>
            <a:r>
              <a:rPr lang="en-US" sz="2000" dirty="0"/>
              <a:t>Various methods involving long-read sequencing</a:t>
            </a:r>
          </a:p>
          <a:p>
            <a:endParaRPr lang="en-US" sz="2400" dirty="0"/>
          </a:p>
        </p:txBody>
      </p:sp>
    </p:spTree>
    <p:extLst>
      <p:ext uri="{BB962C8B-B14F-4D97-AF65-F5344CB8AC3E}">
        <p14:creationId xmlns:p14="http://schemas.microsoft.com/office/powerpoint/2010/main" val="8432928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228C-14F2-12CD-C91E-1C580959FE26}"/>
              </a:ext>
            </a:extLst>
          </p:cNvPr>
          <p:cNvSpPr>
            <a:spLocks noGrp="1"/>
          </p:cNvSpPr>
          <p:nvPr>
            <p:ph type="title"/>
          </p:nvPr>
        </p:nvSpPr>
        <p:spPr/>
        <p:txBody>
          <a:bodyPr/>
          <a:lstStyle/>
          <a:p>
            <a:r>
              <a:rPr lang="en-US" dirty="0"/>
              <a:t>CNV inference</a:t>
            </a:r>
          </a:p>
        </p:txBody>
      </p:sp>
      <p:pic>
        <p:nvPicPr>
          <p:cNvPr id="32770" name="Picture 2" descr="inferCNV">
            <a:extLst>
              <a:ext uri="{FF2B5EF4-FFF2-40B4-BE49-F238E27FC236}">
                <a16:creationId xmlns:a16="http://schemas.microsoft.com/office/drawing/2014/main" id="{6C35B0A4-D52B-E233-915B-63E5F8414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316" y="238474"/>
            <a:ext cx="4102736" cy="38404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110462-C74C-A63C-7925-CBBA3E4A22A3}"/>
              </a:ext>
            </a:extLst>
          </p:cNvPr>
          <p:cNvSpPr txBox="1"/>
          <p:nvPr/>
        </p:nvSpPr>
        <p:spPr>
          <a:xfrm>
            <a:off x="10121153" y="932243"/>
            <a:ext cx="1497748" cy="923330"/>
          </a:xfrm>
          <a:prstGeom prst="rect">
            <a:avLst/>
          </a:prstGeom>
          <a:noFill/>
        </p:spPr>
        <p:txBody>
          <a:bodyPr wrap="square" rtlCol="0">
            <a:spAutoFit/>
          </a:bodyPr>
          <a:lstStyle/>
          <a:p>
            <a:r>
              <a:rPr lang="en-US" dirty="0"/>
              <a:t>”Normal”</a:t>
            </a:r>
          </a:p>
          <a:p>
            <a:r>
              <a:rPr lang="en-US" dirty="0"/>
              <a:t>Reference cells</a:t>
            </a:r>
          </a:p>
        </p:txBody>
      </p:sp>
      <p:sp>
        <p:nvSpPr>
          <p:cNvPr id="5" name="TextBox 4">
            <a:extLst>
              <a:ext uri="{FF2B5EF4-FFF2-40B4-BE49-F238E27FC236}">
                <a16:creationId xmlns:a16="http://schemas.microsoft.com/office/drawing/2014/main" id="{2E399063-B1E8-972A-9D93-789CFBE8EC21}"/>
              </a:ext>
            </a:extLst>
          </p:cNvPr>
          <p:cNvSpPr txBox="1"/>
          <p:nvPr/>
        </p:nvSpPr>
        <p:spPr>
          <a:xfrm>
            <a:off x="10057587" y="2463660"/>
            <a:ext cx="1624880" cy="923330"/>
          </a:xfrm>
          <a:prstGeom prst="rect">
            <a:avLst/>
          </a:prstGeom>
          <a:noFill/>
        </p:spPr>
        <p:txBody>
          <a:bodyPr wrap="square" rtlCol="0">
            <a:spAutoFit/>
          </a:bodyPr>
          <a:lstStyle/>
          <a:p>
            <a:r>
              <a:rPr lang="en-US" dirty="0"/>
              <a:t>Query Cells</a:t>
            </a:r>
          </a:p>
          <a:p>
            <a:r>
              <a:rPr lang="en-US" dirty="0" err="1"/>
              <a:t>Eg.</a:t>
            </a:r>
            <a:r>
              <a:rPr lang="en-US" dirty="0"/>
              <a:t> Polyclonal </a:t>
            </a:r>
          </a:p>
          <a:p>
            <a:r>
              <a:rPr lang="en-US" dirty="0"/>
              <a:t>Cancer</a:t>
            </a:r>
          </a:p>
        </p:txBody>
      </p:sp>
      <p:pic>
        <p:nvPicPr>
          <p:cNvPr id="6" name="Picture 5">
            <a:extLst>
              <a:ext uri="{FF2B5EF4-FFF2-40B4-BE49-F238E27FC236}">
                <a16:creationId xmlns:a16="http://schemas.microsoft.com/office/drawing/2014/main" id="{803D13DC-36E3-F255-7873-D8F37A81948E}"/>
              </a:ext>
            </a:extLst>
          </p:cNvPr>
          <p:cNvPicPr>
            <a:picLocks noChangeAspect="1"/>
          </p:cNvPicPr>
          <p:nvPr/>
        </p:nvPicPr>
        <p:blipFill>
          <a:blip r:embed="rId3"/>
          <a:stretch>
            <a:fillRect/>
          </a:stretch>
        </p:blipFill>
        <p:spPr>
          <a:xfrm>
            <a:off x="5228179" y="4205606"/>
            <a:ext cx="5641848" cy="2486821"/>
          </a:xfrm>
          <a:prstGeom prst="rect">
            <a:avLst/>
          </a:prstGeom>
        </p:spPr>
      </p:pic>
      <p:sp>
        <p:nvSpPr>
          <p:cNvPr id="7" name="TextBox 6">
            <a:extLst>
              <a:ext uri="{FF2B5EF4-FFF2-40B4-BE49-F238E27FC236}">
                <a16:creationId xmlns:a16="http://schemas.microsoft.com/office/drawing/2014/main" id="{163159C4-CD3D-8423-3CC1-6A03E4EB7AF2}"/>
              </a:ext>
            </a:extLst>
          </p:cNvPr>
          <p:cNvSpPr txBox="1"/>
          <p:nvPr/>
        </p:nvSpPr>
        <p:spPr>
          <a:xfrm>
            <a:off x="534245" y="2681185"/>
            <a:ext cx="456201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Counts binned expression data across chromosomes</a:t>
            </a:r>
          </a:p>
          <a:p>
            <a:pPr marL="285750" indent="-285750">
              <a:buFont typeface="Arial" panose="020B0604020202020204" pitchFamily="34" charset="0"/>
              <a:buChar char="•"/>
            </a:pPr>
            <a:r>
              <a:rPr lang="en-US" dirty="0"/>
              <a:t>Builds a background model based on provided “Normal” reference</a:t>
            </a:r>
          </a:p>
          <a:p>
            <a:pPr marL="285750" indent="-285750">
              <a:buFont typeface="Arial" panose="020B0604020202020204" pitchFamily="34" charset="0"/>
              <a:buChar char="•"/>
            </a:pPr>
            <a:r>
              <a:rPr lang="en-US" dirty="0"/>
              <a:t>Identifies regions with higher than expected expression across entire window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 resolution (multi-</a:t>
            </a:r>
            <a:r>
              <a:rPr lang="en-US" dirty="0" err="1"/>
              <a:t>megabase</a:t>
            </a:r>
            <a:r>
              <a:rPr lang="en-US" dirty="0"/>
              <a:t>) for </a:t>
            </a:r>
            <a:r>
              <a:rPr lang="en-US" dirty="0" err="1"/>
              <a:t>scRNAseq</a:t>
            </a:r>
            <a:endParaRPr lang="en-US" dirty="0"/>
          </a:p>
          <a:p>
            <a:pPr marL="285750" indent="-285750">
              <a:buFont typeface="Arial" panose="020B0604020202020204" pitchFamily="34" charset="0"/>
              <a:buChar char="•"/>
            </a:pPr>
            <a:r>
              <a:rPr lang="en-US" dirty="0"/>
              <a:t>Can still resolve large-scale clonal copy number loss / gain in chromosome arms, etc.</a:t>
            </a:r>
          </a:p>
        </p:txBody>
      </p:sp>
      <p:sp>
        <p:nvSpPr>
          <p:cNvPr id="8" name="TextBox 7">
            <a:extLst>
              <a:ext uri="{FF2B5EF4-FFF2-40B4-BE49-F238E27FC236}">
                <a16:creationId xmlns:a16="http://schemas.microsoft.com/office/drawing/2014/main" id="{94CC5199-2EC1-BEA0-FD3E-96FD49DC5EA5}"/>
              </a:ext>
            </a:extLst>
          </p:cNvPr>
          <p:cNvSpPr txBox="1"/>
          <p:nvPr/>
        </p:nvSpPr>
        <p:spPr>
          <a:xfrm>
            <a:off x="416261" y="1586506"/>
            <a:ext cx="4797980" cy="461665"/>
          </a:xfrm>
          <a:prstGeom prst="rect">
            <a:avLst/>
          </a:prstGeom>
          <a:noFill/>
        </p:spPr>
        <p:txBody>
          <a:bodyPr wrap="none" rtlCol="0">
            <a:spAutoFit/>
          </a:bodyPr>
          <a:lstStyle/>
          <a:p>
            <a:r>
              <a:rPr lang="en-US" sz="2400" dirty="0" err="1">
                <a:solidFill>
                  <a:schemeClr val="accent6"/>
                </a:solidFill>
              </a:rPr>
              <a:t>Eg.</a:t>
            </a:r>
            <a:r>
              <a:rPr lang="en-US" sz="2400" dirty="0">
                <a:solidFill>
                  <a:schemeClr val="accent6"/>
                </a:solidFill>
              </a:rPr>
              <a:t> </a:t>
            </a:r>
            <a:r>
              <a:rPr lang="en-US" sz="2400" dirty="0" err="1">
                <a:solidFill>
                  <a:schemeClr val="accent6"/>
                </a:solidFill>
              </a:rPr>
              <a:t>inferCNV</a:t>
            </a:r>
            <a:r>
              <a:rPr lang="en-US" sz="2400" dirty="0">
                <a:solidFill>
                  <a:schemeClr val="accent6"/>
                </a:solidFill>
              </a:rPr>
              <a:t>, </a:t>
            </a:r>
            <a:r>
              <a:rPr lang="en-US" sz="2400" dirty="0" err="1">
                <a:solidFill>
                  <a:schemeClr val="accent6"/>
                </a:solidFill>
              </a:rPr>
              <a:t>CaSpER</a:t>
            </a:r>
            <a:r>
              <a:rPr lang="en-US" sz="2400" dirty="0">
                <a:solidFill>
                  <a:schemeClr val="accent6"/>
                </a:solidFill>
              </a:rPr>
              <a:t>, </a:t>
            </a:r>
            <a:r>
              <a:rPr lang="en-US" sz="2400" dirty="0" err="1">
                <a:solidFill>
                  <a:schemeClr val="accent6"/>
                </a:solidFill>
              </a:rPr>
              <a:t>CopyKAT</a:t>
            </a:r>
            <a:r>
              <a:rPr lang="en-US" sz="2400" dirty="0">
                <a:solidFill>
                  <a:schemeClr val="accent6"/>
                </a:solidFill>
              </a:rPr>
              <a:t>, SCYN</a:t>
            </a:r>
          </a:p>
        </p:txBody>
      </p:sp>
    </p:spTree>
    <p:extLst>
      <p:ext uri="{BB962C8B-B14F-4D97-AF65-F5344CB8AC3E}">
        <p14:creationId xmlns:p14="http://schemas.microsoft.com/office/powerpoint/2010/main" val="1758238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5BC3D-39BB-9840-937F-30F5898C88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93503" y="1318057"/>
            <a:ext cx="3057223" cy="2531324"/>
          </a:xfrm>
          <a:prstGeom prst="rect">
            <a:avLst/>
          </a:prstGeom>
        </p:spPr>
      </p:pic>
      <p:grpSp>
        <p:nvGrpSpPr>
          <p:cNvPr id="12" name="Group 11">
            <a:extLst>
              <a:ext uri="{FF2B5EF4-FFF2-40B4-BE49-F238E27FC236}">
                <a16:creationId xmlns:a16="http://schemas.microsoft.com/office/drawing/2014/main" id="{855444EE-0F72-E649-BC90-CF3C7EE6F846}"/>
              </a:ext>
            </a:extLst>
          </p:cNvPr>
          <p:cNvGrpSpPr/>
          <p:nvPr/>
        </p:nvGrpSpPr>
        <p:grpSpPr>
          <a:xfrm>
            <a:off x="8224606" y="1318057"/>
            <a:ext cx="2140450" cy="2561460"/>
            <a:chOff x="7050498" y="380143"/>
            <a:chExt cx="2432549" cy="2911013"/>
          </a:xfrm>
        </p:grpSpPr>
        <p:pic>
          <p:nvPicPr>
            <p:cNvPr id="6" name="Picture 5">
              <a:extLst>
                <a:ext uri="{FF2B5EF4-FFF2-40B4-BE49-F238E27FC236}">
                  <a16:creationId xmlns:a16="http://schemas.microsoft.com/office/drawing/2014/main" id="{CE5E16C2-155E-2C4F-9E85-7EB3CB3A5B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50498" y="496585"/>
              <a:ext cx="2432549" cy="2794571"/>
            </a:xfrm>
            <a:prstGeom prst="rect">
              <a:avLst/>
            </a:prstGeom>
          </p:spPr>
        </p:pic>
        <p:sp>
          <p:nvSpPr>
            <p:cNvPr id="7" name="Rectangle 6">
              <a:extLst>
                <a:ext uri="{FF2B5EF4-FFF2-40B4-BE49-F238E27FC236}">
                  <a16:creationId xmlns:a16="http://schemas.microsoft.com/office/drawing/2014/main" id="{7C715305-2908-D04D-9549-67EBABA4C02B}"/>
                </a:ext>
              </a:extLst>
            </p:cNvPr>
            <p:cNvSpPr/>
            <p:nvPr/>
          </p:nvSpPr>
          <p:spPr>
            <a:xfrm>
              <a:off x="7119991" y="380143"/>
              <a:ext cx="441789" cy="47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65E5368-7E33-5843-9BE7-9376045588A7}"/>
              </a:ext>
            </a:extLst>
          </p:cNvPr>
          <p:cNvGrpSpPr/>
          <p:nvPr/>
        </p:nvGrpSpPr>
        <p:grpSpPr>
          <a:xfrm>
            <a:off x="4795845" y="3879517"/>
            <a:ext cx="5736606" cy="2755828"/>
            <a:chOff x="2836270" y="3726094"/>
            <a:chExt cx="6519460" cy="3131906"/>
          </a:xfrm>
        </p:grpSpPr>
        <p:pic>
          <p:nvPicPr>
            <p:cNvPr id="5" name="Picture 4">
              <a:extLst>
                <a:ext uri="{FF2B5EF4-FFF2-40B4-BE49-F238E27FC236}">
                  <a16:creationId xmlns:a16="http://schemas.microsoft.com/office/drawing/2014/main" id="{8A9F48B0-88C2-064E-A922-FA26D6162A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836270" y="3726094"/>
              <a:ext cx="6519460" cy="3131906"/>
            </a:xfrm>
            <a:prstGeom prst="rect">
              <a:avLst/>
            </a:prstGeom>
          </p:spPr>
        </p:pic>
        <p:sp>
          <p:nvSpPr>
            <p:cNvPr id="8" name="Rectangle 7">
              <a:extLst>
                <a:ext uri="{FF2B5EF4-FFF2-40B4-BE49-F238E27FC236}">
                  <a16:creationId xmlns:a16="http://schemas.microsoft.com/office/drawing/2014/main" id="{67FD2ED1-D7C4-C24B-A931-409B9CF04813}"/>
                </a:ext>
              </a:extLst>
            </p:cNvPr>
            <p:cNvSpPr/>
            <p:nvPr/>
          </p:nvSpPr>
          <p:spPr>
            <a:xfrm>
              <a:off x="5979897" y="3748354"/>
              <a:ext cx="441789" cy="47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5D929D1-4028-1E46-9075-FC8C8CE532CD}"/>
                </a:ext>
              </a:extLst>
            </p:cNvPr>
            <p:cNvSpPr/>
            <p:nvPr/>
          </p:nvSpPr>
          <p:spPr>
            <a:xfrm>
              <a:off x="2836270" y="3726094"/>
              <a:ext cx="441789" cy="47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D983EFAB-E872-324C-A346-F85ADDFEF521}"/>
              </a:ext>
            </a:extLst>
          </p:cNvPr>
          <p:cNvSpPr txBox="1"/>
          <p:nvPr/>
        </p:nvSpPr>
        <p:spPr>
          <a:xfrm>
            <a:off x="9544692" y="6472943"/>
            <a:ext cx="2379819" cy="307777"/>
          </a:xfrm>
          <a:prstGeom prst="rect">
            <a:avLst/>
          </a:prstGeom>
          <a:noFill/>
        </p:spPr>
        <p:txBody>
          <a:bodyPr wrap="none" rtlCol="0">
            <a:spAutoFit/>
          </a:bodyPr>
          <a:lstStyle/>
          <a:p>
            <a:r>
              <a:rPr lang="en-US" sz="1400" dirty="0"/>
              <a:t>Le </a:t>
            </a:r>
            <a:r>
              <a:rPr lang="en-US" sz="1400" dirty="0" err="1"/>
              <a:t>Manno</a:t>
            </a:r>
            <a:r>
              <a:rPr lang="en-US" sz="1400" dirty="0"/>
              <a:t> et al. (2018) </a:t>
            </a:r>
            <a:r>
              <a:rPr lang="en-US" sz="1400" i="1" dirty="0"/>
              <a:t>Nature</a:t>
            </a:r>
            <a:endParaRPr lang="en-US" sz="1400" dirty="0"/>
          </a:p>
        </p:txBody>
      </p:sp>
      <p:sp>
        <p:nvSpPr>
          <p:cNvPr id="13" name="TextBox 12">
            <a:extLst>
              <a:ext uri="{FF2B5EF4-FFF2-40B4-BE49-F238E27FC236}">
                <a16:creationId xmlns:a16="http://schemas.microsoft.com/office/drawing/2014/main" id="{F197A1F6-C17F-F247-B180-E59D2E3BD846}"/>
              </a:ext>
            </a:extLst>
          </p:cNvPr>
          <p:cNvSpPr txBox="1"/>
          <p:nvPr/>
        </p:nvSpPr>
        <p:spPr>
          <a:xfrm>
            <a:off x="193040" y="1967524"/>
            <a:ext cx="4026781" cy="3416320"/>
          </a:xfrm>
          <a:prstGeom prst="rect">
            <a:avLst/>
          </a:prstGeom>
          <a:noFill/>
        </p:spPr>
        <p:txBody>
          <a:bodyPr wrap="square" rtlCol="0">
            <a:spAutoFit/>
          </a:bodyPr>
          <a:lstStyle/>
          <a:p>
            <a:r>
              <a:rPr lang="en-US" dirty="0" err="1"/>
              <a:t>Estimaties</a:t>
            </a:r>
            <a:r>
              <a:rPr lang="en-US" dirty="0"/>
              <a:t> rates of change in mRNA levels by modeling nascent RNA synthesis</a:t>
            </a:r>
          </a:p>
          <a:p>
            <a:endParaRPr lang="en-US" dirty="0"/>
          </a:p>
          <a:p>
            <a:r>
              <a:rPr lang="en-US" dirty="0"/>
              <a:t>Quantifies spliced / </a:t>
            </a:r>
            <a:r>
              <a:rPr lang="en-US" dirty="0" err="1"/>
              <a:t>unspliced</a:t>
            </a:r>
            <a:endParaRPr lang="en-US" dirty="0"/>
          </a:p>
          <a:p>
            <a:endParaRPr lang="en-US" dirty="0"/>
          </a:p>
          <a:p>
            <a:r>
              <a:rPr lang="en-US" dirty="0"/>
              <a:t>Models dynamics</a:t>
            </a:r>
          </a:p>
          <a:p>
            <a:endParaRPr lang="en-US" dirty="0"/>
          </a:p>
          <a:p>
            <a:r>
              <a:rPr lang="en-US" dirty="0">
                <a:solidFill>
                  <a:srgbClr val="C00000"/>
                </a:solidFill>
              </a:rPr>
              <a:t>CAVEATS</a:t>
            </a:r>
            <a:r>
              <a:rPr lang="en-US" dirty="0"/>
              <a:t>:  Gene annotations</a:t>
            </a:r>
          </a:p>
          <a:p>
            <a:r>
              <a:rPr lang="en-US" dirty="0"/>
              <a:t>	Cryptic exons</a:t>
            </a:r>
          </a:p>
          <a:p>
            <a:r>
              <a:rPr lang="en-US" dirty="0"/>
              <a:t>	unannotated intronic genes</a:t>
            </a:r>
          </a:p>
          <a:p>
            <a:r>
              <a:rPr lang="en-US" dirty="0"/>
              <a:t>	repetitive elements</a:t>
            </a:r>
          </a:p>
        </p:txBody>
      </p:sp>
      <p:sp>
        <p:nvSpPr>
          <p:cNvPr id="14" name="Title 1">
            <a:extLst>
              <a:ext uri="{FF2B5EF4-FFF2-40B4-BE49-F238E27FC236}">
                <a16:creationId xmlns:a16="http://schemas.microsoft.com/office/drawing/2014/main" id="{AC01520B-493C-8C40-B12E-F7508517162D}"/>
              </a:ext>
            </a:extLst>
          </p:cNvPr>
          <p:cNvSpPr>
            <a:spLocks noGrp="1"/>
          </p:cNvSpPr>
          <p:nvPr>
            <p:ph type="title"/>
          </p:nvPr>
        </p:nvSpPr>
        <p:spPr>
          <a:xfrm>
            <a:off x="548496" y="233574"/>
            <a:ext cx="10515600" cy="1325563"/>
          </a:xfrm>
        </p:spPr>
        <p:txBody>
          <a:bodyPr/>
          <a:lstStyle/>
          <a:p>
            <a:r>
              <a:rPr lang="en-US" dirty="0"/>
              <a:t>Transcriptional Dynamics: RNA Velocity</a:t>
            </a:r>
          </a:p>
        </p:txBody>
      </p:sp>
    </p:spTree>
    <p:extLst>
      <p:ext uri="{BB962C8B-B14F-4D97-AF65-F5344CB8AC3E}">
        <p14:creationId xmlns:p14="http://schemas.microsoft.com/office/powerpoint/2010/main" val="20637339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7103-2DE3-3B49-9CF1-64539DABB633}"/>
              </a:ext>
            </a:extLst>
          </p:cNvPr>
          <p:cNvSpPr>
            <a:spLocks noGrp="1"/>
          </p:cNvSpPr>
          <p:nvPr>
            <p:ph type="title"/>
          </p:nvPr>
        </p:nvSpPr>
        <p:spPr/>
        <p:txBody>
          <a:bodyPr/>
          <a:lstStyle/>
          <a:p>
            <a:endParaRPr lang="en-US"/>
          </a:p>
        </p:txBody>
      </p:sp>
      <p:grpSp>
        <p:nvGrpSpPr>
          <p:cNvPr id="10" name="Group 9">
            <a:extLst>
              <a:ext uri="{FF2B5EF4-FFF2-40B4-BE49-F238E27FC236}">
                <a16:creationId xmlns:a16="http://schemas.microsoft.com/office/drawing/2014/main" id="{44856DD4-7C34-2247-8634-C8C916D5CCB8}"/>
              </a:ext>
            </a:extLst>
          </p:cNvPr>
          <p:cNvGrpSpPr/>
          <p:nvPr/>
        </p:nvGrpSpPr>
        <p:grpSpPr>
          <a:xfrm>
            <a:off x="4056366" y="3962036"/>
            <a:ext cx="4912974" cy="2706454"/>
            <a:chOff x="4056366" y="3962036"/>
            <a:chExt cx="4912974" cy="2706454"/>
          </a:xfrm>
        </p:grpSpPr>
        <p:pic>
          <p:nvPicPr>
            <p:cNvPr id="5" name="Picture 4">
              <a:extLst>
                <a:ext uri="{FF2B5EF4-FFF2-40B4-BE49-F238E27FC236}">
                  <a16:creationId xmlns:a16="http://schemas.microsoft.com/office/drawing/2014/main" id="{77BD0F21-B01A-8B4C-B238-D5C6A65787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56366" y="4055884"/>
              <a:ext cx="4912974" cy="2612606"/>
            </a:xfrm>
            <a:prstGeom prst="rect">
              <a:avLst/>
            </a:prstGeom>
          </p:spPr>
        </p:pic>
        <p:sp>
          <p:nvSpPr>
            <p:cNvPr id="6" name="Rectangle 5">
              <a:extLst>
                <a:ext uri="{FF2B5EF4-FFF2-40B4-BE49-F238E27FC236}">
                  <a16:creationId xmlns:a16="http://schemas.microsoft.com/office/drawing/2014/main" id="{5EC7612E-0A57-EE4E-9A48-953CA0433C26}"/>
                </a:ext>
              </a:extLst>
            </p:cNvPr>
            <p:cNvSpPr/>
            <p:nvPr/>
          </p:nvSpPr>
          <p:spPr>
            <a:xfrm>
              <a:off x="4056366" y="3962036"/>
              <a:ext cx="328772" cy="503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44311B0-18E5-F843-B231-7BADCC5A3F8A}"/>
              </a:ext>
            </a:extLst>
          </p:cNvPr>
          <p:cNvGrpSpPr/>
          <p:nvPr/>
        </p:nvGrpSpPr>
        <p:grpSpPr>
          <a:xfrm>
            <a:off x="1613043" y="1192540"/>
            <a:ext cx="7941923" cy="2852773"/>
            <a:chOff x="1613043" y="1192540"/>
            <a:chExt cx="7941923" cy="2852773"/>
          </a:xfrm>
        </p:grpSpPr>
        <p:pic>
          <p:nvPicPr>
            <p:cNvPr id="4" name="Picture 3">
              <a:extLst>
                <a:ext uri="{FF2B5EF4-FFF2-40B4-BE49-F238E27FC236}">
                  <a16:creationId xmlns:a16="http://schemas.microsoft.com/office/drawing/2014/main" id="{D13B72C7-B120-4F4C-916F-20D3FB909B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3043" y="1360980"/>
              <a:ext cx="7941923" cy="2684333"/>
            </a:xfrm>
            <a:prstGeom prst="rect">
              <a:avLst/>
            </a:prstGeom>
          </p:spPr>
        </p:pic>
        <p:sp>
          <p:nvSpPr>
            <p:cNvPr id="7" name="Rectangle 6">
              <a:extLst>
                <a:ext uri="{FF2B5EF4-FFF2-40B4-BE49-F238E27FC236}">
                  <a16:creationId xmlns:a16="http://schemas.microsoft.com/office/drawing/2014/main" id="{D290756E-524B-8547-90AF-7D8D2C31CE00}"/>
                </a:ext>
              </a:extLst>
            </p:cNvPr>
            <p:cNvSpPr/>
            <p:nvPr/>
          </p:nvSpPr>
          <p:spPr>
            <a:xfrm>
              <a:off x="1613043" y="1192540"/>
              <a:ext cx="328772" cy="503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08B0131-C77F-8F4D-B94A-B1A81988A9AB}"/>
                </a:ext>
              </a:extLst>
            </p:cNvPr>
            <p:cNvSpPr/>
            <p:nvPr/>
          </p:nvSpPr>
          <p:spPr>
            <a:xfrm>
              <a:off x="4991529" y="1218373"/>
              <a:ext cx="328772" cy="503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26C90C5-1457-834C-9521-F9A4119E0FD2}"/>
                </a:ext>
              </a:extLst>
            </p:cNvPr>
            <p:cNvSpPr/>
            <p:nvPr/>
          </p:nvSpPr>
          <p:spPr>
            <a:xfrm>
              <a:off x="7273247" y="1329861"/>
              <a:ext cx="328772" cy="503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333DEE5F-AF29-DC4B-874A-81C259B243C9}"/>
              </a:ext>
            </a:extLst>
          </p:cNvPr>
          <p:cNvSpPr txBox="1"/>
          <p:nvPr/>
        </p:nvSpPr>
        <p:spPr>
          <a:xfrm>
            <a:off x="600150" y="1171029"/>
            <a:ext cx="4668779" cy="369332"/>
          </a:xfrm>
          <a:prstGeom prst="rect">
            <a:avLst/>
          </a:prstGeom>
          <a:noFill/>
        </p:spPr>
        <p:txBody>
          <a:bodyPr wrap="none" rtlCol="0">
            <a:spAutoFit/>
          </a:bodyPr>
          <a:lstStyle/>
          <a:p>
            <a:r>
              <a:rPr lang="en-US" dirty="0"/>
              <a:t>Bulk </a:t>
            </a:r>
            <a:r>
              <a:rPr lang="en-US" dirty="0" err="1"/>
              <a:t>RNAseq</a:t>
            </a:r>
            <a:r>
              <a:rPr lang="en-US" dirty="0"/>
              <a:t> from mouse circadian rhythm data</a:t>
            </a:r>
          </a:p>
        </p:txBody>
      </p:sp>
    </p:spTree>
    <p:extLst>
      <p:ext uri="{BB962C8B-B14F-4D97-AF65-F5344CB8AC3E}">
        <p14:creationId xmlns:p14="http://schemas.microsoft.com/office/powerpoint/2010/main" val="41368600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D9A06-D1FA-ACDB-3899-428F44BD4932}"/>
              </a:ext>
            </a:extLst>
          </p:cNvPr>
          <p:cNvSpPr>
            <a:spLocks noGrp="1"/>
          </p:cNvSpPr>
          <p:nvPr>
            <p:ph type="title"/>
          </p:nvPr>
        </p:nvSpPr>
        <p:spPr/>
        <p:txBody>
          <a:bodyPr/>
          <a:lstStyle/>
          <a:p>
            <a:r>
              <a:rPr lang="en-US" dirty="0"/>
              <a:t>Cultured Cells – RNA Velocity</a:t>
            </a:r>
          </a:p>
        </p:txBody>
      </p:sp>
      <p:sp>
        <p:nvSpPr>
          <p:cNvPr id="5" name="TextBox 4">
            <a:extLst>
              <a:ext uri="{FF2B5EF4-FFF2-40B4-BE49-F238E27FC236}">
                <a16:creationId xmlns:a16="http://schemas.microsoft.com/office/drawing/2014/main" id="{812A1F03-00A0-C357-6154-4BE975AE76BB}"/>
              </a:ext>
            </a:extLst>
          </p:cNvPr>
          <p:cNvSpPr txBox="1"/>
          <p:nvPr/>
        </p:nvSpPr>
        <p:spPr>
          <a:xfrm>
            <a:off x="5179677" y="1690688"/>
            <a:ext cx="6826793" cy="646331"/>
          </a:xfrm>
          <a:prstGeom prst="rect">
            <a:avLst/>
          </a:prstGeom>
          <a:noFill/>
        </p:spPr>
        <p:txBody>
          <a:bodyPr wrap="square" rtlCol="0">
            <a:spAutoFit/>
          </a:bodyPr>
          <a:lstStyle/>
          <a:p>
            <a:r>
              <a:rPr lang="en-US" dirty="0">
                <a:solidFill>
                  <a:schemeClr val="accent6"/>
                </a:solidFill>
              </a:rPr>
              <a:t>Siha</a:t>
            </a:r>
            <a:r>
              <a:rPr lang="en-US" dirty="0"/>
              <a:t> (cervical epithelium cells) </a:t>
            </a:r>
          </a:p>
          <a:p>
            <a:r>
              <a:rPr lang="en-US" dirty="0"/>
              <a:t>Projected on to subspace using only cell-cycle relevant genes</a:t>
            </a:r>
          </a:p>
        </p:txBody>
      </p:sp>
      <p:sp>
        <p:nvSpPr>
          <p:cNvPr id="6" name="TextBox 5">
            <a:extLst>
              <a:ext uri="{FF2B5EF4-FFF2-40B4-BE49-F238E27FC236}">
                <a16:creationId xmlns:a16="http://schemas.microsoft.com/office/drawing/2014/main" id="{8F4B6CDF-0AF7-9FC9-9482-7A087052AB9E}"/>
              </a:ext>
            </a:extLst>
          </p:cNvPr>
          <p:cNvSpPr txBox="1"/>
          <p:nvPr/>
        </p:nvSpPr>
        <p:spPr>
          <a:xfrm>
            <a:off x="5179677" y="2453278"/>
            <a:ext cx="6663980" cy="707886"/>
          </a:xfrm>
          <a:prstGeom prst="rect">
            <a:avLst/>
          </a:prstGeom>
          <a:noFill/>
        </p:spPr>
        <p:txBody>
          <a:bodyPr wrap="square" rtlCol="0">
            <a:spAutoFit/>
          </a:bodyPr>
          <a:lstStyle/>
          <a:p>
            <a:r>
              <a:rPr lang="en-US" sz="2000" dirty="0">
                <a:highlight>
                  <a:srgbClr val="FFFF00"/>
                </a:highlight>
              </a:rPr>
              <a:t>RNA Velocity is relevant over very short time scales, when transition states are abundant in the population</a:t>
            </a:r>
          </a:p>
        </p:txBody>
      </p:sp>
      <p:pic>
        <p:nvPicPr>
          <p:cNvPr id="9222" name="Picture 6">
            <a:extLst>
              <a:ext uri="{FF2B5EF4-FFF2-40B4-BE49-F238E27FC236}">
                <a16:creationId xmlns:a16="http://schemas.microsoft.com/office/drawing/2014/main" id="{53DAE314-A256-2694-5921-12B6A453D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46" y="1281310"/>
            <a:ext cx="4702401" cy="487272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A01D6382-79FC-9615-8918-8079E3BF57BC}"/>
              </a:ext>
            </a:extLst>
          </p:cNvPr>
          <p:cNvGrpSpPr/>
          <p:nvPr/>
        </p:nvGrpSpPr>
        <p:grpSpPr>
          <a:xfrm>
            <a:off x="5656755" y="3429000"/>
            <a:ext cx="3354723" cy="2930184"/>
            <a:chOff x="5179677" y="2708218"/>
            <a:chExt cx="5345472" cy="4669004"/>
          </a:xfrm>
        </p:grpSpPr>
        <p:pic>
          <p:nvPicPr>
            <p:cNvPr id="3" name="Picture 4">
              <a:extLst>
                <a:ext uri="{FF2B5EF4-FFF2-40B4-BE49-F238E27FC236}">
                  <a16:creationId xmlns:a16="http://schemas.microsoft.com/office/drawing/2014/main" id="{EF307039-3893-39D2-D407-FE7F127D2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048"/>
            <a:stretch/>
          </p:blipFill>
          <p:spPr bwMode="auto">
            <a:xfrm>
              <a:off x="5179677" y="3016251"/>
              <a:ext cx="5345472" cy="41763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D37291-0E88-47BB-B400-F62BE1312F80}"/>
                </a:ext>
              </a:extLst>
            </p:cNvPr>
            <p:cNvSpPr txBox="1"/>
            <p:nvPr/>
          </p:nvSpPr>
          <p:spPr>
            <a:xfrm>
              <a:off x="6159949" y="2708218"/>
              <a:ext cx="424518" cy="490417"/>
            </a:xfrm>
            <a:prstGeom prst="rect">
              <a:avLst/>
            </a:prstGeom>
            <a:noFill/>
          </p:spPr>
          <p:txBody>
            <a:bodyPr wrap="none" rtlCol="0">
              <a:spAutoFit/>
            </a:bodyPr>
            <a:lstStyle/>
            <a:p>
              <a:r>
                <a:rPr lang="en-US" sz="1400" dirty="0">
                  <a:solidFill>
                    <a:srgbClr val="2C9929"/>
                  </a:solidFill>
                </a:rPr>
                <a:t>S</a:t>
              </a:r>
            </a:p>
          </p:txBody>
        </p:sp>
        <p:sp>
          <p:nvSpPr>
            <p:cNvPr id="7" name="TextBox 6">
              <a:extLst>
                <a:ext uri="{FF2B5EF4-FFF2-40B4-BE49-F238E27FC236}">
                  <a16:creationId xmlns:a16="http://schemas.microsoft.com/office/drawing/2014/main" id="{C83666A5-DCB8-6072-E4BB-1F07DFADE5B5}"/>
                </a:ext>
              </a:extLst>
            </p:cNvPr>
            <p:cNvSpPr txBox="1"/>
            <p:nvPr/>
          </p:nvSpPr>
          <p:spPr>
            <a:xfrm>
              <a:off x="8067877" y="2708218"/>
              <a:ext cx="621194" cy="490417"/>
            </a:xfrm>
            <a:prstGeom prst="rect">
              <a:avLst/>
            </a:prstGeom>
            <a:noFill/>
          </p:spPr>
          <p:txBody>
            <a:bodyPr wrap="none" rtlCol="0">
              <a:spAutoFit/>
            </a:bodyPr>
            <a:lstStyle/>
            <a:p>
              <a:r>
                <a:rPr lang="en-US" sz="1400" dirty="0">
                  <a:solidFill>
                    <a:srgbClr val="2176B9"/>
                  </a:solidFill>
                </a:rPr>
                <a:t>G1</a:t>
              </a:r>
            </a:p>
          </p:txBody>
        </p:sp>
        <p:sp>
          <p:nvSpPr>
            <p:cNvPr id="8" name="TextBox 7">
              <a:extLst>
                <a:ext uri="{FF2B5EF4-FFF2-40B4-BE49-F238E27FC236}">
                  <a16:creationId xmlns:a16="http://schemas.microsoft.com/office/drawing/2014/main" id="{053D327D-A4FB-040F-B35B-7797AC69D8E4}"/>
                </a:ext>
              </a:extLst>
            </p:cNvPr>
            <p:cNvSpPr txBox="1"/>
            <p:nvPr/>
          </p:nvSpPr>
          <p:spPr>
            <a:xfrm>
              <a:off x="8676247" y="2708218"/>
              <a:ext cx="866403" cy="490417"/>
            </a:xfrm>
            <a:prstGeom prst="rect">
              <a:avLst/>
            </a:prstGeom>
            <a:noFill/>
          </p:spPr>
          <p:txBody>
            <a:bodyPr wrap="none" rtlCol="0">
              <a:spAutoFit/>
            </a:bodyPr>
            <a:lstStyle/>
            <a:p>
              <a:r>
                <a:rPr lang="en-US" sz="1400" dirty="0">
                  <a:solidFill>
                    <a:srgbClr val="FF7F0B"/>
                  </a:solidFill>
                </a:rPr>
                <a:t>G2M</a:t>
              </a:r>
            </a:p>
          </p:txBody>
        </p:sp>
        <p:sp>
          <p:nvSpPr>
            <p:cNvPr id="9" name="TextBox 8">
              <a:extLst>
                <a:ext uri="{FF2B5EF4-FFF2-40B4-BE49-F238E27FC236}">
                  <a16:creationId xmlns:a16="http://schemas.microsoft.com/office/drawing/2014/main" id="{10CA1989-C56C-FA54-4F0E-8D6D10094382}"/>
                </a:ext>
              </a:extLst>
            </p:cNvPr>
            <p:cNvSpPr txBox="1"/>
            <p:nvPr/>
          </p:nvSpPr>
          <p:spPr>
            <a:xfrm>
              <a:off x="6159949" y="7007890"/>
              <a:ext cx="1538883" cy="369332"/>
            </a:xfrm>
            <a:prstGeom prst="rect">
              <a:avLst/>
            </a:prstGeom>
            <a:noFill/>
          </p:spPr>
          <p:txBody>
            <a:bodyPr wrap="none" rtlCol="0">
              <a:spAutoFit/>
            </a:bodyPr>
            <a:lstStyle/>
            <a:p>
              <a:r>
                <a:rPr lang="en-US" dirty="0"/>
                <a:t>Latent time </a:t>
              </a:r>
              <a:r>
                <a:rPr lang="en-US" dirty="0">
                  <a:sym typeface="Wingdings" pitchFamily="2" charset="2"/>
                </a:rPr>
                <a:t></a:t>
              </a:r>
              <a:endParaRPr lang="en-US" dirty="0"/>
            </a:p>
          </p:txBody>
        </p:sp>
      </p:grpSp>
    </p:spTree>
    <p:extLst>
      <p:ext uri="{BB962C8B-B14F-4D97-AF65-F5344CB8AC3E}">
        <p14:creationId xmlns:p14="http://schemas.microsoft.com/office/powerpoint/2010/main" val="961413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2;p18">
            <a:extLst>
              <a:ext uri="{FF2B5EF4-FFF2-40B4-BE49-F238E27FC236}">
                <a16:creationId xmlns:a16="http://schemas.microsoft.com/office/drawing/2014/main" id="{AE364652-A9B4-70B6-664C-D8B6D75BF79C}"/>
              </a:ext>
            </a:extLst>
          </p:cNvPr>
          <p:cNvPicPr preferRelativeResize="0"/>
          <p:nvPr/>
        </p:nvPicPr>
        <p:blipFill>
          <a:blip r:embed="rId2">
            <a:alphaModFix/>
          </a:blip>
          <a:stretch>
            <a:fillRect/>
          </a:stretch>
        </p:blipFill>
        <p:spPr>
          <a:xfrm>
            <a:off x="1357277" y="1864124"/>
            <a:ext cx="4475780" cy="3820976"/>
          </a:xfrm>
          <a:prstGeom prst="rect">
            <a:avLst/>
          </a:prstGeom>
          <a:noFill/>
          <a:ln>
            <a:noFill/>
          </a:ln>
        </p:spPr>
      </p:pic>
      <p:pic>
        <p:nvPicPr>
          <p:cNvPr id="5" name="Google Shape;89;p16">
            <a:extLst>
              <a:ext uri="{FF2B5EF4-FFF2-40B4-BE49-F238E27FC236}">
                <a16:creationId xmlns:a16="http://schemas.microsoft.com/office/drawing/2014/main" id="{242299F0-67EF-D862-FBDF-8C7AAAB4344F}"/>
              </a:ext>
            </a:extLst>
          </p:cNvPr>
          <p:cNvPicPr preferRelativeResize="0"/>
          <p:nvPr/>
        </p:nvPicPr>
        <p:blipFill>
          <a:blip r:embed="rId3">
            <a:alphaModFix/>
          </a:blip>
          <a:stretch>
            <a:fillRect/>
          </a:stretch>
        </p:blipFill>
        <p:spPr>
          <a:xfrm>
            <a:off x="6217349" y="1864124"/>
            <a:ext cx="4427806" cy="3739333"/>
          </a:xfrm>
          <a:prstGeom prst="rect">
            <a:avLst/>
          </a:prstGeom>
          <a:noFill/>
          <a:ln>
            <a:noFill/>
          </a:ln>
        </p:spPr>
      </p:pic>
      <p:sp>
        <p:nvSpPr>
          <p:cNvPr id="6" name="TextBox 5">
            <a:extLst>
              <a:ext uri="{FF2B5EF4-FFF2-40B4-BE49-F238E27FC236}">
                <a16:creationId xmlns:a16="http://schemas.microsoft.com/office/drawing/2014/main" id="{D5B5FF24-4BE4-A44A-6910-483F4577A3D6}"/>
              </a:ext>
            </a:extLst>
          </p:cNvPr>
          <p:cNvSpPr txBox="1"/>
          <p:nvPr/>
        </p:nvSpPr>
        <p:spPr>
          <a:xfrm>
            <a:off x="906140" y="431229"/>
            <a:ext cx="10974992" cy="1077218"/>
          </a:xfrm>
          <a:prstGeom prst="rect">
            <a:avLst/>
          </a:prstGeom>
          <a:noFill/>
        </p:spPr>
        <p:txBody>
          <a:bodyPr wrap="none" rtlCol="0">
            <a:spAutoFit/>
          </a:bodyPr>
          <a:lstStyle/>
          <a:p>
            <a:r>
              <a:rPr lang="en-US" sz="3200" dirty="0">
                <a:solidFill>
                  <a:schemeClr val="accent6"/>
                </a:solidFill>
                <a:latin typeface="+mj-lt"/>
              </a:rPr>
              <a:t>Caveat:</a:t>
            </a:r>
          </a:p>
          <a:p>
            <a:r>
              <a:rPr lang="en-US" sz="3200" dirty="0">
                <a:latin typeface="+mj-lt"/>
              </a:rPr>
              <a:t>Don’t Confuse Developmental Trajectories with Cell Cycle Kinetics</a:t>
            </a:r>
          </a:p>
        </p:txBody>
      </p:sp>
    </p:spTree>
    <p:extLst>
      <p:ext uri="{BB962C8B-B14F-4D97-AF65-F5344CB8AC3E}">
        <p14:creationId xmlns:p14="http://schemas.microsoft.com/office/powerpoint/2010/main" val="7680242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0486-83CC-6144-9BE9-8E3343C3722C}"/>
              </a:ext>
            </a:extLst>
          </p:cNvPr>
          <p:cNvSpPr>
            <a:spLocks noGrp="1"/>
          </p:cNvSpPr>
          <p:nvPr>
            <p:ph type="title"/>
          </p:nvPr>
        </p:nvSpPr>
        <p:spPr/>
        <p:txBody>
          <a:bodyPr/>
          <a:lstStyle/>
          <a:p>
            <a:r>
              <a:rPr lang="en-US" b="1" dirty="0">
                <a:solidFill>
                  <a:schemeClr val="accent6"/>
                </a:solidFill>
              </a:rPr>
              <a:t>SCENIC</a:t>
            </a:r>
          </a:p>
        </p:txBody>
      </p:sp>
      <p:pic>
        <p:nvPicPr>
          <p:cNvPr id="4" name="Picture 3">
            <a:extLst>
              <a:ext uri="{FF2B5EF4-FFF2-40B4-BE49-F238E27FC236}">
                <a16:creationId xmlns:a16="http://schemas.microsoft.com/office/drawing/2014/main" id="{462A80E7-48DF-444D-BD7E-A684D52F0C3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30420" y="1447497"/>
            <a:ext cx="2948186" cy="5009745"/>
          </a:xfrm>
          <a:prstGeom prst="rect">
            <a:avLst/>
          </a:prstGeom>
        </p:spPr>
      </p:pic>
      <p:sp>
        <p:nvSpPr>
          <p:cNvPr id="5" name="Rectangle 4">
            <a:extLst>
              <a:ext uri="{FF2B5EF4-FFF2-40B4-BE49-F238E27FC236}">
                <a16:creationId xmlns:a16="http://schemas.microsoft.com/office/drawing/2014/main" id="{5FF80E4E-D721-5B4D-BFEA-DE4767F867FF}"/>
              </a:ext>
            </a:extLst>
          </p:cNvPr>
          <p:cNvSpPr/>
          <p:nvPr/>
        </p:nvSpPr>
        <p:spPr>
          <a:xfrm>
            <a:off x="1877438" y="6457242"/>
            <a:ext cx="9728267" cy="307777"/>
          </a:xfrm>
          <a:prstGeom prst="rect">
            <a:avLst/>
          </a:prstGeom>
        </p:spPr>
        <p:txBody>
          <a:bodyPr wrap="square">
            <a:spAutoFit/>
          </a:bodyPr>
          <a:lstStyle/>
          <a:p>
            <a:r>
              <a:rPr lang="en-US" sz="1400" dirty="0" err="1"/>
              <a:t>Aibar</a:t>
            </a:r>
            <a:r>
              <a:rPr lang="en-US" sz="1400" dirty="0"/>
              <a:t> et al. (2017) </a:t>
            </a:r>
            <a:r>
              <a:rPr lang="en-US" sz="1400" i="1" dirty="0"/>
              <a:t>Nature Methods.</a:t>
            </a:r>
            <a:r>
              <a:rPr lang="en-US" sz="1400" dirty="0"/>
              <a:t> SCENIC: single-cell regulatory network inference and clustering</a:t>
            </a:r>
          </a:p>
        </p:txBody>
      </p:sp>
      <p:sp>
        <p:nvSpPr>
          <p:cNvPr id="3" name="Rectangle 2">
            <a:extLst>
              <a:ext uri="{FF2B5EF4-FFF2-40B4-BE49-F238E27FC236}">
                <a16:creationId xmlns:a16="http://schemas.microsoft.com/office/drawing/2014/main" id="{5E167983-42E9-744E-A4F8-E681D1DAE4AE}"/>
              </a:ext>
            </a:extLst>
          </p:cNvPr>
          <p:cNvSpPr/>
          <p:nvPr/>
        </p:nvSpPr>
        <p:spPr>
          <a:xfrm>
            <a:off x="2769713" y="720542"/>
            <a:ext cx="7943715" cy="523220"/>
          </a:xfrm>
          <a:prstGeom prst="rect">
            <a:avLst/>
          </a:prstGeom>
        </p:spPr>
        <p:txBody>
          <a:bodyPr wrap="square">
            <a:spAutoFit/>
          </a:bodyPr>
          <a:lstStyle/>
          <a:p>
            <a:r>
              <a:rPr lang="en-US" sz="2800" dirty="0">
                <a:latin typeface="+mj-lt"/>
              </a:rPr>
              <a:t>single-cell regulatory network inference and clustering</a:t>
            </a:r>
          </a:p>
        </p:txBody>
      </p:sp>
      <p:pic>
        <p:nvPicPr>
          <p:cNvPr id="7" name="Picture 6">
            <a:extLst>
              <a:ext uri="{FF2B5EF4-FFF2-40B4-BE49-F238E27FC236}">
                <a16:creationId xmlns:a16="http://schemas.microsoft.com/office/drawing/2014/main" id="{A631643D-1313-BD4B-8827-6EB3AD7885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5434" y="1289929"/>
            <a:ext cx="4225679" cy="5167313"/>
          </a:xfrm>
          <a:prstGeom prst="rect">
            <a:avLst/>
          </a:prstGeom>
        </p:spPr>
      </p:pic>
      <p:sp>
        <p:nvSpPr>
          <p:cNvPr id="8" name="TextBox 7">
            <a:extLst>
              <a:ext uri="{FF2B5EF4-FFF2-40B4-BE49-F238E27FC236}">
                <a16:creationId xmlns:a16="http://schemas.microsoft.com/office/drawing/2014/main" id="{B7CB01A9-3A89-7845-9534-BD54BBB1B722}"/>
              </a:ext>
            </a:extLst>
          </p:cNvPr>
          <p:cNvSpPr txBox="1"/>
          <p:nvPr/>
        </p:nvSpPr>
        <p:spPr>
          <a:xfrm>
            <a:off x="162560" y="2382103"/>
            <a:ext cx="3467860" cy="2585323"/>
          </a:xfrm>
          <a:prstGeom prst="rect">
            <a:avLst/>
          </a:prstGeom>
          <a:noFill/>
        </p:spPr>
        <p:txBody>
          <a:bodyPr wrap="square" rtlCol="0">
            <a:spAutoFit/>
          </a:bodyPr>
          <a:lstStyle/>
          <a:p>
            <a:r>
              <a:rPr lang="en-US" dirty="0">
                <a:solidFill>
                  <a:schemeClr val="accent6"/>
                </a:solidFill>
              </a:rPr>
              <a:t>Infers Transcription Factor Activity</a:t>
            </a:r>
          </a:p>
          <a:p>
            <a:endParaRPr lang="en-US" dirty="0"/>
          </a:p>
          <a:p>
            <a:r>
              <a:rPr lang="en-US" dirty="0"/>
              <a:t>Gene Co-expression network</a:t>
            </a:r>
          </a:p>
          <a:p>
            <a:endParaRPr lang="en-US" dirty="0"/>
          </a:p>
          <a:p>
            <a:endParaRPr lang="en-US" dirty="0"/>
          </a:p>
          <a:p>
            <a:r>
              <a:rPr lang="en-US" dirty="0"/>
              <a:t>Motif search</a:t>
            </a:r>
          </a:p>
          <a:p>
            <a:endParaRPr lang="en-US" dirty="0"/>
          </a:p>
          <a:p>
            <a:endParaRPr lang="en-US" dirty="0"/>
          </a:p>
          <a:p>
            <a:r>
              <a:rPr lang="en-US" dirty="0"/>
              <a:t>Regulon activity </a:t>
            </a:r>
          </a:p>
        </p:txBody>
      </p:sp>
      <p:sp>
        <p:nvSpPr>
          <p:cNvPr id="9" name="Right Arrow 8">
            <a:extLst>
              <a:ext uri="{FF2B5EF4-FFF2-40B4-BE49-F238E27FC236}">
                <a16:creationId xmlns:a16="http://schemas.microsoft.com/office/drawing/2014/main" id="{AC39496F-C4F3-734F-B97F-1068EE7EC9E5}"/>
              </a:ext>
            </a:extLst>
          </p:cNvPr>
          <p:cNvSpPr/>
          <p:nvPr/>
        </p:nvSpPr>
        <p:spPr>
          <a:xfrm rot="5400000">
            <a:off x="635000" y="3337257"/>
            <a:ext cx="406400" cy="44692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8D79447C-8D1B-EC40-85DB-174BD95B1D60}"/>
              </a:ext>
            </a:extLst>
          </p:cNvPr>
          <p:cNvSpPr/>
          <p:nvPr/>
        </p:nvSpPr>
        <p:spPr>
          <a:xfrm rot="5400000">
            <a:off x="634024" y="4158005"/>
            <a:ext cx="406400" cy="446926"/>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13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F0B79-715D-0753-AE2A-3BF25BCD10C2}"/>
              </a:ext>
            </a:extLst>
          </p:cNvPr>
          <p:cNvSpPr>
            <a:spLocks noGrp="1"/>
          </p:cNvSpPr>
          <p:nvPr>
            <p:ph type="title"/>
          </p:nvPr>
        </p:nvSpPr>
        <p:spPr>
          <a:xfrm>
            <a:off x="838200" y="0"/>
            <a:ext cx="10515600" cy="1325563"/>
          </a:xfrm>
        </p:spPr>
        <p:txBody>
          <a:bodyPr/>
          <a:lstStyle/>
          <a:p>
            <a:r>
              <a:rPr lang="en-US" dirty="0"/>
              <a:t>Optimizing your Sequencing run</a:t>
            </a:r>
          </a:p>
        </p:txBody>
      </p:sp>
      <p:sp>
        <p:nvSpPr>
          <p:cNvPr id="5" name="TextBox 4">
            <a:extLst>
              <a:ext uri="{FF2B5EF4-FFF2-40B4-BE49-F238E27FC236}">
                <a16:creationId xmlns:a16="http://schemas.microsoft.com/office/drawing/2014/main" id="{07DBEDE7-96B9-7703-A058-E14DDE469B12}"/>
              </a:ext>
            </a:extLst>
          </p:cNvPr>
          <p:cNvSpPr txBox="1"/>
          <p:nvPr/>
        </p:nvSpPr>
        <p:spPr>
          <a:xfrm>
            <a:off x="704385" y="3605347"/>
            <a:ext cx="10089995" cy="584775"/>
          </a:xfrm>
          <a:prstGeom prst="rect">
            <a:avLst/>
          </a:prstGeom>
          <a:noFill/>
        </p:spPr>
        <p:txBody>
          <a:bodyPr wrap="square">
            <a:spAutoFit/>
          </a:bodyPr>
          <a:lstStyle/>
          <a:p>
            <a:r>
              <a:rPr lang="en-US" sz="1600" dirty="0">
                <a:hlinkClick r:id="rId2"/>
              </a:rPr>
              <a:t>https://support.illumina.com/bulletins/2016/10/how-many-cycles-of-sbs-chemistry-are-in-my-kit.html</a:t>
            </a:r>
            <a:endParaRPr lang="en-US" sz="1600" dirty="0"/>
          </a:p>
          <a:p>
            <a:endParaRPr lang="en-US" sz="1600" dirty="0"/>
          </a:p>
        </p:txBody>
      </p:sp>
      <p:graphicFrame>
        <p:nvGraphicFramePr>
          <p:cNvPr id="6" name="Table 5">
            <a:extLst>
              <a:ext uri="{FF2B5EF4-FFF2-40B4-BE49-F238E27FC236}">
                <a16:creationId xmlns:a16="http://schemas.microsoft.com/office/drawing/2014/main" id="{61A04F9A-CD34-8173-1B9C-B51EA8399607}"/>
              </a:ext>
            </a:extLst>
          </p:cNvPr>
          <p:cNvGraphicFramePr>
            <a:graphicFrameLocks noGrp="1"/>
          </p:cNvGraphicFramePr>
          <p:nvPr>
            <p:extLst>
              <p:ext uri="{D42A27DB-BD31-4B8C-83A1-F6EECF244321}">
                <p14:modId xmlns:p14="http://schemas.microsoft.com/office/powerpoint/2010/main" val="3660500256"/>
              </p:ext>
            </p:extLst>
          </p:nvPr>
        </p:nvGraphicFramePr>
        <p:xfrm>
          <a:off x="704385" y="1116778"/>
          <a:ext cx="10515600" cy="2468880"/>
        </p:xfrm>
        <a:graphic>
          <a:graphicData uri="http://schemas.openxmlformats.org/drawingml/2006/table">
            <a:tbl>
              <a:tblPr/>
              <a:tblGrid>
                <a:gridCol w="1983059">
                  <a:extLst>
                    <a:ext uri="{9D8B030D-6E8A-4147-A177-3AD203B41FA5}">
                      <a16:colId xmlns:a16="http://schemas.microsoft.com/office/drawing/2014/main" val="3625469989"/>
                    </a:ext>
                  </a:extLst>
                </a:gridCol>
                <a:gridCol w="1215483">
                  <a:extLst>
                    <a:ext uri="{9D8B030D-6E8A-4147-A177-3AD203B41FA5}">
                      <a16:colId xmlns:a16="http://schemas.microsoft.com/office/drawing/2014/main" val="3126812822"/>
                    </a:ext>
                  </a:extLst>
                </a:gridCol>
                <a:gridCol w="2522034">
                  <a:extLst>
                    <a:ext uri="{9D8B030D-6E8A-4147-A177-3AD203B41FA5}">
                      <a16:colId xmlns:a16="http://schemas.microsoft.com/office/drawing/2014/main" val="1832855000"/>
                    </a:ext>
                  </a:extLst>
                </a:gridCol>
                <a:gridCol w="2691904">
                  <a:extLst>
                    <a:ext uri="{9D8B030D-6E8A-4147-A177-3AD203B41FA5}">
                      <a16:colId xmlns:a16="http://schemas.microsoft.com/office/drawing/2014/main" val="4067629349"/>
                    </a:ext>
                  </a:extLst>
                </a:gridCol>
                <a:gridCol w="2103120">
                  <a:extLst>
                    <a:ext uri="{9D8B030D-6E8A-4147-A177-3AD203B41FA5}">
                      <a16:colId xmlns:a16="http://schemas.microsoft.com/office/drawing/2014/main" val="5542784"/>
                    </a:ext>
                  </a:extLst>
                </a:gridCol>
              </a:tblGrid>
              <a:tr h="0">
                <a:tc gridSpan="2">
                  <a:txBody>
                    <a:bodyPr/>
                    <a:lstStyle/>
                    <a:p>
                      <a:pPr algn="ctr"/>
                      <a:r>
                        <a:rPr lang="en-US" sz="1200" b="1" dirty="0">
                          <a:effectLst/>
                        </a:rPr>
                        <a:t>Instrument</a:t>
                      </a:r>
                    </a:p>
                  </a:txBody>
                  <a:tcPr anchor="ctr">
                    <a:lnL>
                      <a:noFill/>
                    </a:lnL>
                    <a:lnR>
                      <a:noFill/>
                    </a:lnR>
                    <a:lnT>
                      <a:noFill/>
                    </a:lnT>
                    <a:lnB>
                      <a:noFill/>
                    </a:lnB>
                    <a:solidFill>
                      <a:schemeClr val="accent1">
                        <a:lumMod val="40000"/>
                        <a:lumOff val="60000"/>
                      </a:schemeClr>
                    </a:solidFill>
                  </a:tcPr>
                </a:tc>
                <a:tc hMerge="1">
                  <a:txBody>
                    <a:bodyPr/>
                    <a:lstStyle/>
                    <a:p>
                      <a:pPr algn="ctr"/>
                      <a:endParaRPr lang="en-US" sz="1200" dirty="0">
                        <a:effectLst/>
                      </a:endParaRPr>
                    </a:p>
                  </a:txBody>
                  <a:tcPr anchor="ctr">
                    <a:lnL>
                      <a:noFill/>
                    </a:lnL>
                    <a:lnR>
                      <a:noFill/>
                    </a:lnR>
                    <a:lnT>
                      <a:noFill/>
                    </a:lnT>
                    <a:lnB>
                      <a:noFill/>
                    </a:lnB>
                    <a:solidFill>
                      <a:schemeClr val="accent1">
                        <a:lumMod val="40000"/>
                        <a:lumOff val="60000"/>
                      </a:schemeClr>
                    </a:solidFill>
                  </a:tcPr>
                </a:tc>
                <a:tc>
                  <a:txBody>
                    <a:bodyPr/>
                    <a:lstStyle/>
                    <a:p>
                      <a:pPr algn="ctr"/>
                      <a:r>
                        <a:rPr lang="en-US" sz="1200" b="1" dirty="0">
                          <a:effectLst/>
                        </a:rPr>
                        <a:t>Kit Size</a:t>
                      </a:r>
                    </a:p>
                  </a:txBody>
                  <a:tcPr anchor="ctr">
                    <a:lnL>
                      <a:noFill/>
                    </a:lnL>
                    <a:lnR>
                      <a:noFill/>
                    </a:lnR>
                    <a:lnT>
                      <a:noFill/>
                    </a:lnT>
                    <a:lnB>
                      <a:noFill/>
                    </a:lnB>
                    <a:solidFill>
                      <a:schemeClr val="accent1">
                        <a:lumMod val="40000"/>
                        <a:lumOff val="60000"/>
                      </a:schemeClr>
                    </a:solidFill>
                  </a:tcPr>
                </a:tc>
                <a:tc>
                  <a:txBody>
                    <a:bodyPr/>
                    <a:lstStyle/>
                    <a:p>
                      <a:pPr algn="ctr"/>
                      <a:r>
                        <a:rPr lang="en-US" sz="1200" b="1" dirty="0">
                          <a:effectLst/>
                        </a:rPr>
                        <a:t>Actual Max. Cycle #</a:t>
                      </a:r>
                    </a:p>
                  </a:txBody>
                  <a:tcPr anchor="ctr">
                    <a:lnL>
                      <a:noFill/>
                    </a:lnL>
                    <a:lnR>
                      <a:noFill/>
                    </a:lnR>
                    <a:lnT>
                      <a:noFill/>
                    </a:lnT>
                    <a:lnB>
                      <a:noFill/>
                    </a:lnB>
                    <a:solidFill>
                      <a:schemeClr val="accent1">
                        <a:lumMod val="40000"/>
                        <a:lumOff val="60000"/>
                      </a:schemeClr>
                    </a:solidFill>
                  </a:tcPr>
                </a:tc>
                <a:tc>
                  <a:txBody>
                    <a:bodyPr/>
                    <a:lstStyle/>
                    <a:p>
                      <a:pPr algn="ctr"/>
                      <a:r>
                        <a:rPr lang="en-US" sz="1200" b="1" dirty="0">
                          <a:effectLst/>
                        </a:rPr>
                        <a:t>Dark Cycles for Dual Index?</a:t>
                      </a:r>
                    </a:p>
                  </a:txBody>
                  <a:tcPr anchor="ctr">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91648931"/>
                  </a:ext>
                </a:extLst>
              </a:tr>
              <a:tr h="0">
                <a:tc rowSpan="2">
                  <a:txBody>
                    <a:bodyPr/>
                    <a:lstStyle/>
                    <a:p>
                      <a:pPr algn="ctr"/>
                      <a:r>
                        <a:rPr lang="en-US" sz="1200" b="1" dirty="0" err="1">
                          <a:effectLst/>
                          <a:latin typeface="Inter"/>
                        </a:rPr>
                        <a:t>NextSeq</a:t>
                      </a:r>
                      <a:r>
                        <a:rPr lang="en-US" sz="1200" b="1" dirty="0">
                          <a:effectLst/>
                          <a:latin typeface="Inter"/>
                        </a:rPr>
                        <a:t> 500/550</a:t>
                      </a:r>
                      <a:endParaRPr lang="en-US" sz="1200" dirty="0">
                        <a:effectLst/>
                      </a:endParaRPr>
                    </a:p>
                  </a:txBody>
                  <a:tcPr anchor="ctr">
                    <a:lnL>
                      <a:noFill/>
                    </a:lnL>
                    <a:lnR>
                      <a:noFill/>
                    </a:lnR>
                    <a:lnT>
                      <a:noFill/>
                    </a:lnT>
                    <a:lnB>
                      <a:noFill/>
                    </a:lnB>
                    <a:solidFill>
                      <a:srgbClr val="F2F2F2"/>
                    </a:solidFill>
                  </a:tcPr>
                </a:tc>
                <a:tc rowSpan="2">
                  <a:txBody>
                    <a:bodyPr/>
                    <a:lstStyle/>
                    <a:p>
                      <a:pPr algn="ctr"/>
                      <a:r>
                        <a:rPr lang="en-US" sz="1200" dirty="0">
                          <a:effectLst/>
                        </a:rPr>
                        <a:t>High Output or Mid Output</a:t>
                      </a:r>
                    </a:p>
                  </a:txBody>
                  <a:tcPr anchor="ctr">
                    <a:lnL>
                      <a:noFill/>
                    </a:lnL>
                    <a:lnR>
                      <a:noFill/>
                    </a:lnR>
                    <a:lnT>
                      <a:noFill/>
                    </a:lnT>
                    <a:lnB>
                      <a:noFill/>
                    </a:lnB>
                    <a:solidFill>
                      <a:srgbClr val="F2F2F2"/>
                    </a:solidFill>
                  </a:tcPr>
                </a:tc>
                <a:tc>
                  <a:txBody>
                    <a:bodyPr/>
                    <a:lstStyle/>
                    <a:p>
                      <a:pPr algn="ctr"/>
                      <a:r>
                        <a:rPr lang="en-US" sz="1200" dirty="0">
                          <a:effectLst/>
                        </a:rPr>
                        <a:t>75</a:t>
                      </a:r>
                    </a:p>
                  </a:txBody>
                  <a:tcPr anchor="ctr">
                    <a:lnL>
                      <a:noFill/>
                    </a:lnL>
                    <a:lnR>
                      <a:noFill/>
                    </a:lnR>
                    <a:lnT>
                      <a:noFill/>
                    </a:lnT>
                    <a:lnB>
                      <a:noFill/>
                    </a:lnB>
                    <a:solidFill>
                      <a:srgbClr val="F2F2F2"/>
                    </a:solidFill>
                  </a:tcPr>
                </a:tc>
                <a:tc>
                  <a:txBody>
                    <a:bodyPr/>
                    <a:lstStyle/>
                    <a:p>
                      <a:pPr algn="ctr"/>
                      <a:r>
                        <a:rPr lang="en-US" sz="1200">
                          <a:effectLst/>
                        </a:rPr>
                        <a:t>92</a:t>
                      </a:r>
                    </a:p>
                  </a:txBody>
                  <a:tcPr anchor="ctr">
                    <a:lnL>
                      <a:noFill/>
                    </a:lnL>
                    <a:lnR>
                      <a:noFill/>
                    </a:lnR>
                    <a:lnT>
                      <a:noFill/>
                    </a:lnT>
                    <a:lnB>
                      <a:noFill/>
                    </a:lnB>
                    <a:solidFill>
                      <a:srgbClr val="F2F2F2"/>
                    </a:solidFill>
                  </a:tcPr>
                </a:tc>
                <a:tc rowSpan="2">
                  <a:txBody>
                    <a:bodyPr/>
                    <a:lstStyle/>
                    <a:p>
                      <a:pPr algn="ctr"/>
                      <a:r>
                        <a:rPr lang="en-US" sz="1200">
                          <a:effectLst/>
                        </a:rPr>
                        <a:t>No</a:t>
                      </a:r>
                    </a:p>
                  </a:txBody>
                  <a:tcPr anchor="ctr">
                    <a:lnL>
                      <a:noFill/>
                    </a:lnL>
                    <a:lnR>
                      <a:noFill/>
                    </a:lnR>
                    <a:lnT>
                      <a:noFill/>
                    </a:lnT>
                    <a:lnB>
                      <a:noFill/>
                    </a:lnB>
                    <a:solidFill>
                      <a:srgbClr val="F2F2F2"/>
                    </a:solidFill>
                  </a:tcPr>
                </a:tc>
                <a:extLst>
                  <a:ext uri="{0D108BD9-81ED-4DB2-BD59-A6C34878D82A}">
                    <a16:rowId xmlns:a16="http://schemas.microsoft.com/office/drawing/2014/main" val="2046600056"/>
                  </a:ext>
                </a:extLst>
              </a:tr>
              <a:tr h="0">
                <a:tc vMerge="1">
                  <a:txBody>
                    <a:bodyPr/>
                    <a:lstStyle/>
                    <a:p>
                      <a:endParaRPr lang="en-US"/>
                    </a:p>
                  </a:txBody>
                  <a:tcPr/>
                </a:tc>
                <a:tc vMerge="1">
                  <a:txBody>
                    <a:bodyPr/>
                    <a:lstStyle/>
                    <a:p>
                      <a:endParaRPr lang="en-US"/>
                    </a:p>
                  </a:txBody>
                  <a:tcPr/>
                </a:tc>
                <a:tc>
                  <a:txBody>
                    <a:bodyPr/>
                    <a:lstStyle/>
                    <a:p>
                      <a:pPr algn="ctr"/>
                      <a:r>
                        <a:rPr lang="en-US" sz="1200" dirty="0">
                          <a:effectLst/>
                        </a:rPr>
                        <a:t>150</a:t>
                      </a:r>
                    </a:p>
                  </a:txBody>
                  <a:tcPr anchor="ctr">
                    <a:lnL>
                      <a:noFill/>
                    </a:lnL>
                    <a:lnR>
                      <a:noFill/>
                    </a:lnR>
                    <a:lnT>
                      <a:noFill/>
                    </a:lnT>
                    <a:lnB>
                      <a:noFill/>
                    </a:lnB>
                    <a:solidFill>
                      <a:srgbClr val="F2F2F2"/>
                    </a:solidFill>
                  </a:tcPr>
                </a:tc>
                <a:tc>
                  <a:txBody>
                    <a:bodyPr/>
                    <a:lstStyle/>
                    <a:p>
                      <a:pPr algn="ctr"/>
                      <a:r>
                        <a:rPr lang="en-US" sz="1200" dirty="0">
                          <a:effectLst/>
                        </a:rPr>
                        <a:t>168</a:t>
                      </a:r>
                    </a:p>
                  </a:txBody>
                  <a:tcPr anchor="ctr">
                    <a:lnL>
                      <a:noFill/>
                    </a:lnL>
                    <a:lnR>
                      <a:noFill/>
                    </a:lnR>
                    <a:lnT>
                      <a:noFill/>
                    </a:lnT>
                    <a:lnB>
                      <a:noFill/>
                    </a:lnB>
                    <a:solidFill>
                      <a:srgbClr val="F2F2F2"/>
                    </a:solidFill>
                  </a:tcPr>
                </a:tc>
                <a:tc vMerge="1">
                  <a:txBody>
                    <a:bodyPr/>
                    <a:lstStyle/>
                    <a:p>
                      <a:endParaRPr lang="en-US"/>
                    </a:p>
                  </a:txBody>
                  <a:tcPr/>
                </a:tc>
                <a:extLst>
                  <a:ext uri="{0D108BD9-81ED-4DB2-BD59-A6C34878D82A}">
                    <a16:rowId xmlns:a16="http://schemas.microsoft.com/office/drawing/2014/main" val="1893143134"/>
                  </a:ext>
                </a:extLst>
              </a:tr>
              <a:tr h="0">
                <a:tc>
                  <a:txBody>
                    <a:bodyPr/>
                    <a:lstStyle/>
                    <a:p>
                      <a:pPr algn="ctr"/>
                      <a:endParaRPr lang="en-US" sz="120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extLst>
                  <a:ext uri="{0D108BD9-81ED-4DB2-BD59-A6C34878D82A}">
                    <a16:rowId xmlns:a16="http://schemas.microsoft.com/office/drawing/2014/main" val="2934634813"/>
                  </a:ext>
                </a:extLst>
              </a:tr>
              <a:tr h="0">
                <a:tc rowSpan="2">
                  <a:txBody>
                    <a:bodyPr/>
                    <a:lstStyle/>
                    <a:p>
                      <a:pPr algn="ctr"/>
                      <a:r>
                        <a:rPr lang="en-US" sz="1200" b="1" dirty="0" err="1">
                          <a:effectLst/>
                        </a:rPr>
                        <a:t>NextSeq</a:t>
                      </a:r>
                      <a:r>
                        <a:rPr lang="en-US" sz="1200" b="1" dirty="0">
                          <a:effectLst/>
                        </a:rPr>
                        <a:t> 1000/2000</a:t>
                      </a:r>
                    </a:p>
                  </a:txBody>
                  <a:tcPr anchor="ctr">
                    <a:lnL>
                      <a:noFill/>
                    </a:lnL>
                    <a:lnR>
                      <a:noFill/>
                    </a:lnR>
                    <a:lnT>
                      <a:noFill/>
                    </a:lnT>
                    <a:lnB>
                      <a:noFill/>
                    </a:lnB>
                    <a:solidFill>
                      <a:srgbClr val="F2F2F2"/>
                    </a:solidFill>
                  </a:tcPr>
                </a:tc>
                <a:tc rowSpan="2">
                  <a:txBody>
                    <a:bodyPr/>
                    <a:lstStyle/>
                    <a:p>
                      <a:pPr algn="ctr"/>
                      <a:r>
                        <a:rPr lang="en-US" sz="1200" dirty="0">
                          <a:effectLst/>
                        </a:rPr>
                        <a:t>P2 or P3</a:t>
                      </a:r>
                    </a:p>
                  </a:txBody>
                  <a:tcPr anchor="ctr">
                    <a:lnL>
                      <a:noFill/>
                    </a:lnL>
                    <a:lnR>
                      <a:noFill/>
                    </a:lnR>
                    <a:lnT>
                      <a:noFill/>
                    </a:lnT>
                    <a:lnB>
                      <a:noFill/>
                    </a:lnB>
                    <a:solidFill>
                      <a:srgbClr val="F2F2F2"/>
                    </a:solidFill>
                  </a:tcPr>
                </a:tc>
                <a:tc>
                  <a:txBody>
                    <a:bodyPr/>
                    <a:lstStyle/>
                    <a:p>
                      <a:pPr algn="ctr"/>
                      <a:r>
                        <a:rPr lang="en-US" sz="1200" dirty="0">
                          <a:effectLst/>
                        </a:rPr>
                        <a:t>100</a:t>
                      </a:r>
                    </a:p>
                  </a:txBody>
                  <a:tcPr anchor="ctr">
                    <a:lnL>
                      <a:noFill/>
                    </a:lnL>
                    <a:lnR>
                      <a:noFill/>
                    </a:lnR>
                    <a:lnT>
                      <a:noFill/>
                    </a:lnT>
                    <a:lnB>
                      <a:noFill/>
                    </a:lnB>
                    <a:solidFill>
                      <a:srgbClr val="F2F2F2"/>
                    </a:solidFill>
                  </a:tcPr>
                </a:tc>
                <a:tc>
                  <a:txBody>
                    <a:bodyPr/>
                    <a:lstStyle/>
                    <a:p>
                      <a:pPr algn="ctr"/>
                      <a:r>
                        <a:rPr lang="en-US" sz="1200" dirty="0">
                          <a:effectLst/>
                        </a:rPr>
                        <a:t>138</a:t>
                      </a:r>
                    </a:p>
                  </a:txBody>
                  <a:tcPr anchor="ctr">
                    <a:lnL>
                      <a:noFill/>
                    </a:lnL>
                    <a:lnR>
                      <a:noFill/>
                    </a:lnR>
                    <a:lnT>
                      <a:noFill/>
                    </a:lnT>
                    <a:lnB>
                      <a:noFill/>
                    </a:lnB>
                    <a:solidFill>
                      <a:srgbClr val="F2F2F2"/>
                    </a:solidFill>
                  </a:tcPr>
                </a:tc>
                <a:tc rowSpan="2">
                  <a:txBody>
                    <a:bodyPr/>
                    <a:lstStyle/>
                    <a:p>
                      <a:pPr algn="ctr"/>
                      <a:r>
                        <a:rPr lang="en-US" sz="1200" dirty="0">
                          <a:effectLst/>
                        </a:rPr>
                        <a:t>No</a:t>
                      </a:r>
                    </a:p>
                  </a:txBody>
                  <a:tcPr anchor="ctr">
                    <a:lnL>
                      <a:noFill/>
                    </a:lnL>
                    <a:lnR>
                      <a:noFill/>
                    </a:lnR>
                    <a:lnT>
                      <a:noFill/>
                    </a:lnT>
                    <a:lnB>
                      <a:noFill/>
                    </a:lnB>
                    <a:solidFill>
                      <a:srgbClr val="F2F2F2"/>
                    </a:solidFill>
                  </a:tcPr>
                </a:tc>
                <a:extLst>
                  <a:ext uri="{0D108BD9-81ED-4DB2-BD59-A6C34878D82A}">
                    <a16:rowId xmlns:a16="http://schemas.microsoft.com/office/drawing/2014/main" val="3236271756"/>
                  </a:ext>
                </a:extLst>
              </a:tr>
              <a:tr h="0">
                <a:tc vMerge="1">
                  <a:txBody>
                    <a:bodyPr/>
                    <a:lstStyle/>
                    <a:p>
                      <a:pPr algn="ctr"/>
                      <a:r>
                        <a:rPr lang="en-US" sz="1200" b="1" dirty="0" err="1">
                          <a:effectLst/>
                        </a:rPr>
                        <a:t>NextSeq</a:t>
                      </a:r>
                      <a:r>
                        <a:rPr lang="en-US" sz="1200" b="1" dirty="0">
                          <a:effectLst/>
                        </a:rPr>
                        <a:t> 1000/2000</a:t>
                      </a:r>
                    </a:p>
                  </a:txBody>
                  <a:tcPr anchor="ctr">
                    <a:lnL>
                      <a:noFill/>
                    </a:lnL>
                    <a:lnR>
                      <a:noFill/>
                    </a:lnR>
                    <a:lnT>
                      <a:noFill/>
                    </a:lnT>
                    <a:lnB>
                      <a:noFill/>
                    </a:lnB>
                    <a:solidFill>
                      <a:srgbClr val="F2F2F2"/>
                    </a:solidFill>
                  </a:tcPr>
                </a:tc>
                <a:tc vMerge="1">
                  <a:txBody>
                    <a:bodyPr/>
                    <a:lstStyle/>
                    <a:p>
                      <a:pPr algn="ctr"/>
                      <a:r>
                        <a:rPr lang="en-US" sz="1200" dirty="0">
                          <a:effectLst/>
                        </a:rPr>
                        <a:t>P2 or P3</a:t>
                      </a:r>
                    </a:p>
                  </a:txBody>
                  <a:tcPr anchor="ctr">
                    <a:lnL>
                      <a:noFill/>
                    </a:lnL>
                    <a:lnR>
                      <a:noFill/>
                    </a:lnR>
                    <a:lnT>
                      <a:noFill/>
                    </a:lnT>
                    <a:lnB>
                      <a:noFill/>
                    </a:lnB>
                    <a:solidFill>
                      <a:srgbClr val="F2F2F2"/>
                    </a:solidFill>
                  </a:tcPr>
                </a:tc>
                <a:tc>
                  <a:txBody>
                    <a:bodyPr/>
                    <a:lstStyle/>
                    <a:p>
                      <a:pPr algn="ctr"/>
                      <a:r>
                        <a:rPr lang="en-US" sz="1200" dirty="0">
                          <a:effectLst/>
                        </a:rPr>
                        <a:t>200</a:t>
                      </a:r>
                    </a:p>
                  </a:txBody>
                  <a:tcPr anchor="ctr">
                    <a:lnL>
                      <a:noFill/>
                    </a:lnL>
                    <a:lnR>
                      <a:noFill/>
                    </a:lnR>
                    <a:lnT>
                      <a:noFill/>
                    </a:lnT>
                    <a:lnB>
                      <a:noFill/>
                    </a:lnB>
                    <a:solidFill>
                      <a:srgbClr val="F2F2F2"/>
                    </a:solidFill>
                  </a:tcPr>
                </a:tc>
                <a:tc>
                  <a:txBody>
                    <a:bodyPr/>
                    <a:lstStyle/>
                    <a:p>
                      <a:pPr algn="ctr"/>
                      <a:r>
                        <a:rPr lang="en-US" sz="1200" dirty="0">
                          <a:effectLst/>
                        </a:rPr>
                        <a:t>238</a:t>
                      </a:r>
                    </a:p>
                  </a:txBody>
                  <a:tcPr anchor="ctr">
                    <a:lnL>
                      <a:noFill/>
                    </a:lnL>
                    <a:lnR>
                      <a:noFill/>
                    </a:lnR>
                    <a:lnT>
                      <a:noFill/>
                    </a:lnT>
                    <a:lnB>
                      <a:noFill/>
                    </a:lnB>
                    <a:solidFill>
                      <a:srgbClr val="F2F2F2"/>
                    </a:solidFill>
                  </a:tcPr>
                </a:tc>
                <a:tc vMerge="1">
                  <a:txBody>
                    <a:bodyPr/>
                    <a:lstStyle/>
                    <a:p>
                      <a:pPr algn="ctr"/>
                      <a:r>
                        <a:rPr lang="en-US" sz="1200" dirty="0">
                          <a:effectLst/>
                        </a:rPr>
                        <a:t>No</a:t>
                      </a:r>
                    </a:p>
                  </a:txBody>
                  <a:tcPr anchor="ctr">
                    <a:lnL>
                      <a:noFill/>
                    </a:lnL>
                    <a:lnR>
                      <a:noFill/>
                    </a:lnR>
                    <a:lnT>
                      <a:noFill/>
                    </a:lnT>
                    <a:lnB>
                      <a:noFill/>
                    </a:lnB>
                    <a:solidFill>
                      <a:srgbClr val="F2F2F2"/>
                    </a:solidFill>
                  </a:tcPr>
                </a:tc>
                <a:extLst>
                  <a:ext uri="{0D108BD9-81ED-4DB2-BD59-A6C34878D82A}">
                    <a16:rowId xmlns:a16="http://schemas.microsoft.com/office/drawing/2014/main" val="4267556017"/>
                  </a:ext>
                </a:extLst>
              </a:tr>
              <a:tr h="0">
                <a:tc>
                  <a:txBody>
                    <a:bodyPr/>
                    <a:lstStyle/>
                    <a:p>
                      <a:pPr algn="ctr"/>
                      <a:endParaRPr lang="en-US" sz="1200" b="1"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tc>
                  <a:txBody>
                    <a:bodyPr/>
                    <a:lstStyle/>
                    <a:p>
                      <a:pPr algn="ctr"/>
                      <a:endParaRPr lang="en-US" sz="1200" dirty="0">
                        <a:effectLst/>
                      </a:endParaRPr>
                    </a:p>
                  </a:txBody>
                  <a:tcPr anchor="ctr">
                    <a:lnL>
                      <a:noFill/>
                    </a:lnL>
                    <a:lnR>
                      <a:noFill/>
                    </a:lnR>
                    <a:lnT>
                      <a:noFill/>
                    </a:lnT>
                    <a:lnB>
                      <a:noFill/>
                    </a:lnB>
                    <a:noFill/>
                  </a:tcPr>
                </a:tc>
                <a:extLst>
                  <a:ext uri="{0D108BD9-81ED-4DB2-BD59-A6C34878D82A}">
                    <a16:rowId xmlns:a16="http://schemas.microsoft.com/office/drawing/2014/main" val="125737470"/>
                  </a:ext>
                </a:extLst>
              </a:tr>
              <a:tr h="0">
                <a:tc rowSpan="2">
                  <a:txBody>
                    <a:bodyPr/>
                    <a:lstStyle/>
                    <a:p>
                      <a:pPr algn="ctr"/>
                      <a:r>
                        <a:rPr lang="en-US" sz="1200" b="1" dirty="0" err="1">
                          <a:effectLst/>
                        </a:rPr>
                        <a:t>NovaSeq</a:t>
                      </a:r>
                      <a:r>
                        <a:rPr lang="en-US" sz="1200" b="1" dirty="0">
                          <a:effectLst/>
                        </a:rPr>
                        <a:t> 6000</a:t>
                      </a:r>
                    </a:p>
                  </a:txBody>
                  <a:tcPr anchor="ctr">
                    <a:lnL>
                      <a:noFill/>
                    </a:lnL>
                    <a:lnR>
                      <a:noFill/>
                    </a:lnR>
                    <a:lnT>
                      <a:noFill/>
                    </a:lnT>
                    <a:lnB>
                      <a:noFill/>
                    </a:lnB>
                    <a:solidFill>
                      <a:srgbClr val="F2F2F2"/>
                    </a:solidFill>
                  </a:tcPr>
                </a:tc>
                <a:tc>
                  <a:txBody>
                    <a:bodyPr/>
                    <a:lstStyle/>
                    <a:p>
                      <a:pPr algn="ctr"/>
                      <a:r>
                        <a:rPr lang="en-US" sz="1200" dirty="0">
                          <a:effectLst/>
                        </a:rPr>
                        <a:t>v1 (SP-S4)</a:t>
                      </a:r>
                    </a:p>
                  </a:txBody>
                  <a:tcPr anchor="ctr">
                    <a:lnL>
                      <a:noFill/>
                    </a:lnL>
                    <a:lnR>
                      <a:noFill/>
                    </a:lnR>
                    <a:lnT>
                      <a:noFill/>
                    </a:lnT>
                    <a:lnB>
                      <a:noFill/>
                    </a:lnB>
                    <a:solidFill>
                      <a:srgbClr val="F2F2F2"/>
                    </a:solidFill>
                  </a:tcPr>
                </a:tc>
                <a:tc>
                  <a:txBody>
                    <a:bodyPr/>
                    <a:lstStyle/>
                    <a:p>
                      <a:pPr algn="ctr"/>
                      <a:r>
                        <a:rPr lang="en-US" sz="1200" dirty="0">
                          <a:effectLst/>
                        </a:rPr>
                        <a:t>100</a:t>
                      </a:r>
                    </a:p>
                  </a:txBody>
                  <a:tcPr anchor="ctr">
                    <a:lnL>
                      <a:noFill/>
                    </a:lnL>
                    <a:lnR>
                      <a:noFill/>
                    </a:lnR>
                    <a:lnT>
                      <a:noFill/>
                    </a:lnT>
                    <a:lnB>
                      <a:noFill/>
                    </a:lnB>
                    <a:solidFill>
                      <a:srgbClr val="F2F2F2"/>
                    </a:solidFill>
                  </a:tcPr>
                </a:tc>
                <a:tc>
                  <a:txBody>
                    <a:bodyPr/>
                    <a:lstStyle/>
                    <a:p>
                      <a:pPr algn="ctr"/>
                      <a:r>
                        <a:rPr lang="en-US" sz="1200" dirty="0">
                          <a:effectLst/>
                        </a:rPr>
                        <a:t>130</a:t>
                      </a:r>
                    </a:p>
                  </a:txBody>
                  <a:tcPr anchor="ctr">
                    <a:lnL>
                      <a:noFill/>
                    </a:lnL>
                    <a:lnR>
                      <a:noFill/>
                    </a:lnR>
                    <a:lnT>
                      <a:noFill/>
                    </a:lnT>
                    <a:lnB>
                      <a:noFill/>
                    </a:lnB>
                    <a:solidFill>
                      <a:srgbClr val="F2F2F2"/>
                    </a:solidFill>
                  </a:tcPr>
                </a:tc>
                <a:tc>
                  <a:txBody>
                    <a:bodyPr/>
                    <a:lstStyle/>
                    <a:p>
                      <a:pPr algn="ctr"/>
                      <a:r>
                        <a:rPr lang="en-US" sz="1200" dirty="0">
                          <a:effectLst/>
                        </a:rPr>
                        <a:t>Yes – 7 cycles</a:t>
                      </a:r>
                    </a:p>
                  </a:txBody>
                  <a:tcPr anchor="ctr">
                    <a:lnL>
                      <a:noFill/>
                    </a:lnL>
                    <a:lnR>
                      <a:noFill/>
                    </a:lnR>
                    <a:lnT>
                      <a:noFill/>
                    </a:lnT>
                    <a:lnB>
                      <a:noFill/>
                    </a:lnB>
                    <a:solidFill>
                      <a:srgbClr val="F2F2F2"/>
                    </a:solidFill>
                  </a:tcPr>
                </a:tc>
                <a:extLst>
                  <a:ext uri="{0D108BD9-81ED-4DB2-BD59-A6C34878D82A}">
                    <a16:rowId xmlns:a16="http://schemas.microsoft.com/office/drawing/2014/main" val="1349684892"/>
                  </a:ext>
                </a:extLst>
              </a:tr>
              <a:tr h="0">
                <a:tc vMerge="1">
                  <a:txBody>
                    <a:bodyPr/>
                    <a:lstStyle/>
                    <a:p>
                      <a:pPr algn="ctr"/>
                      <a:endParaRPr lang="en-US" sz="1200" b="1" dirty="0">
                        <a:effectLst/>
                      </a:endParaRPr>
                    </a:p>
                  </a:txBody>
                  <a:tcPr anchor="ctr">
                    <a:lnL>
                      <a:noFill/>
                    </a:lnL>
                    <a:lnR>
                      <a:noFill/>
                    </a:lnR>
                    <a:lnT>
                      <a:noFill/>
                    </a:lnT>
                    <a:lnB>
                      <a:noFill/>
                    </a:lnB>
                    <a:solidFill>
                      <a:srgbClr val="F2F2F2"/>
                    </a:solidFill>
                  </a:tcPr>
                </a:tc>
                <a:tc>
                  <a:txBody>
                    <a:bodyPr/>
                    <a:lstStyle/>
                    <a:p>
                      <a:pPr algn="ctr"/>
                      <a:r>
                        <a:rPr lang="en-US" sz="1200" dirty="0">
                          <a:effectLst/>
                        </a:rPr>
                        <a:t>v1.5 (SP-S4)</a:t>
                      </a:r>
                    </a:p>
                  </a:txBody>
                  <a:tcPr anchor="ctr">
                    <a:lnL>
                      <a:noFill/>
                    </a:lnL>
                    <a:lnR>
                      <a:noFill/>
                    </a:lnR>
                    <a:lnT>
                      <a:noFill/>
                    </a:lnT>
                    <a:lnB>
                      <a:noFill/>
                    </a:lnB>
                    <a:solidFill>
                      <a:srgbClr val="F2F2F2"/>
                    </a:solidFill>
                  </a:tcPr>
                </a:tc>
                <a:tc>
                  <a:txBody>
                    <a:bodyPr/>
                    <a:lstStyle/>
                    <a:p>
                      <a:pPr algn="ctr"/>
                      <a:r>
                        <a:rPr lang="en-US" sz="1200" dirty="0">
                          <a:effectLst/>
                        </a:rPr>
                        <a:t>100</a:t>
                      </a:r>
                    </a:p>
                  </a:txBody>
                  <a:tcPr anchor="ctr">
                    <a:lnL>
                      <a:noFill/>
                    </a:lnL>
                    <a:lnR>
                      <a:noFill/>
                    </a:lnR>
                    <a:lnT>
                      <a:noFill/>
                    </a:lnT>
                    <a:lnB>
                      <a:noFill/>
                    </a:lnB>
                    <a:solidFill>
                      <a:srgbClr val="F2F2F2"/>
                    </a:solidFill>
                  </a:tcPr>
                </a:tc>
                <a:tc>
                  <a:txBody>
                    <a:bodyPr/>
                    <a:lstStyle/>
                    <a:p>
                      <a:pPr algn="ctr"/>
                      <a:r>
                        <a:rPr lang="en-US" sz="1200" dirty="0">
                          <a:effectLst/>
                        </a:rPr>
                        <a:t>138</a:t>
                      </a:r>
                    </a:p>
                  </a:txBody>
                  <a:tcPr anchor="ctr">
                    <a:lnL>
                      <a:noFill/>
                    </a:lnL>
                    <a:lnR>
                      <a:noFill/>
                    </a:lnR>
                    <a:lnT>
                      <a:noFill/>
                    </a:lnT>
                    <a:lnB>
                      <a:noFill/>
                    </a:lnB>
                    <a:solidFill>
                      <a:srgbClr val="F2F2F2"/>
                    </a:solidFill>
                  </a:tcPr>
                </a:tc>
                <a:tc>
                  <a:txBody>
                    <a:bodyPr/>
                    <a:lstStyle/>
                    <a:p>
                      <a:pPr algn="ctr"/>
                      <a:r>
                        <a:rPr lang="en-US" sz="1200" dirty="0">
                          <a:effectLst/>
                        </a:rPr>
                        <a:t>No</a:t>
                      </a:r>
                    </a:p>
                  </a:txBody>
                  <a:tcPr anchor="ctr">
                    <a:lnL>
                      <a:noFill/>
                    </a:lnL>
                    <a:lnR>
                      <a:noFill/>
                    </a:lnR>
                    <a:lnT>
                      <a:noFill/>
                    </a:lnT>
                    <a:lnB>
                      <a:noFill/>
                    </a:lnB>
                    <a:solidFill>
                      <a:srgbClr val="F2F2F2"/>
                    </a:solidFill>
                  </a:tcPr>
                </a:tc>
                <a:extLst>
                  <a:ext uri="{0D108BD9-81ED-4DB2-BD59-A6C34878D82A}">
                    <a16:rowId xmlns:a16="http://schemas.microsoft.com/office/drawing/2014/main" val="2167790896"/>
                  </a:ext>
                </a:extLst>
              </a:tr>
            </a:tbl>
          </a:graphicData>
        </a:graphic>
      </p:graphicFrame>
      <p:grpSp>
        <p:nvGrpSpPr>
          <p:cNvPr id="17" name="Group 16">
            <a:extLst>
              <a:ext uri="{FF2B5EF4-FFF2-40B4-BE49-F238E27FC236}">
                <a16:creationId xmlns:a16="http://schemas.microsoft.com/office/drawing/2014/main" id="{D0B19314-BB18-314A-BE25-C4929F31C9D8}"/>
              </a:ext>
            </a:extLst>
          </p:cNvPr>
          <p:cNvGrpSpPr/>
          <p:nvPr/>
        </p:nvGrpSpPr>
        <p:grpSpPr>
          <a:xfrm>
            <a:off x="2639950" y="5469875"/>
            <a:ext cx="7552599" cy="1388125"/>
            <a:chOff x="2229192" y="5451644"/>
            <a:chExt cx="7552599" cy="1388125"/>
          </a:xfrm>
        </p:grpSpPr>
        <p:pic>
          <p:nvPicPr>
            <p:cNvPr id="10" name="Picture 9">
              <a:extLst>
                <a:ext uri="{FF2B5EF4-FFF2-40B4-BE49-F238E27FC236}">
                  <a16:creationId xmlns:a16="http://schemas.microsoft.com/office/drawing/2014/main" id="{6490F36D-4D60-B3CF-17E1-281839634651}"/>
                </a:ext>
              </a:extLst>
            </p:cNvPr>
            <p:cNvPicPr>
              <a:picLocks noChangeAspect="1"/>
            </p:cNvPicPr>
            <p:nvPr/>
          </p:nvPicPr>
          <p:blipFill>
            <a:blip r:embed="rId3"/>
            <a:stretch>
              <a:fillRect/>
            </a:stretch>
          </p:blipFill>
          <p:spPr>
            <a:xfrm>
              <a:off x="2229192" y="5491023"/>
              <a:ext cx="6780994" cy="1348746"/>
            </a:xfrm>
            <a:prstGeom prst="rect">
              <a:avLst/>
            </a:prstGeom>
          </p:spPr>
        </p:pic>
        <p:sp>
          <p:nvSpPr>
            <p:cNvPr id="11" name="TextBox 10">
              <a:extLst>
                <a:ext uri="{FF2B5EF4-FFF2-40B4-BE49-F238E27FC236}">
                  <a16:creationId xmlns:a16="http://schemas.microsoft.com/office/drawing/2014/main" id="{0ABFB96C-1943-0AE7-5EA6-4E2D9C605649}"/>
                </a:ext>
              </a:extLst>
            </p:cNvPr>
            <p:cNvSpPr txBox="1"/>
            <p:nvPr/>
          </p:nvSpPr>
          <p:spPr>
            <a:xfrm>
              <a:off x="3378820" y="5451644"/>
              <a:ext cx="6402971" cy="369332"/>
            </a:xfrm>
            <a:prstGeom prst="rect">
              <a:avLst/>
            </a:prstGeom>
            <a:noFill/>
          </p:spPr>
          <p:txBody>
            <a:bodyPr wrap="none" rtlCol="0">
              <a:spAutoFit/>
            </a:bodyPr>
            <a:lstStyle/>
            <a:p>
              <a:r>
                <a:rPr lang="en-US" dirty="0"/>
                <a:t>10     +         </a:t>
              </a:r>
              <a:r>
                <a:rPr lang="en-US" dirty="0">
                  <a:solidFill>
                    <a:schemeClr val="accent6"/>
                  </a:solidFill>
                </a:rPr>
                <a:t>2</a:t>
              </a:r>
              <a:r>
                <a:rPr lang="en-US" dirty="0">
                  <a:solidFill>
                    <a:srgbClr val="F15C21"/>
                  </a:solidFill>
                </a:rPr>
                <a:t>8</a:t>
              </a:r>
              <a:r>
                <a:rPr lang="en-US" dirty="0"/>
                <a:t>         +             …        </a:t>
              </a:r>
              <a:r>
                <a:rPr lang="en-US" dirty="0">
                  <a:solidFill>
                    <a:schemeClr val="bg1">
                      <a:lumMod val="50000"/>
                    </a:schemeClr>
                  </a:solidFill>
                </a:rPr>
                <a:t>90</a:t>
              </a:r>
              <a:r>
                <a:rPr lang="en-US" dirty="0"/>
                <a:t>       +   10      =      138 cycles</a:t>
              </a:r>
            </a:p>
          </p:txBody>
        </p:sp>
      </p:grpSp>
      <p:grpSp>
        <p:nvGrpSpPr>
          <p:cNvPr id="16" name="Group 15">
            <a:extLst>
              <a:ext uri="{FF2B5EF4-FFF2-40B4-BE49-F238E27FC236}">
                <a16:creationId xmlns:a16="http://schemas.microsoft.com/office/drawing/2014/main" id="{0B2305E4-7AA4-79F6-3FE6-30D41ADC5BFF}"/>
              </a:ext>
            </a:extLst>
          </p:cNvPr>
          <p:cNvGrpSpPr/>
          <p:nvPr/>
        </p:nvGrpSpPr>
        <p:grpSpPr>
          <a:xfrm>
            <a:off x="2737924" y="4263908"/>
            <a:ext cx="8253461" cy="1027893"/>
            <a:chOff x="2209800" y="3885016"/>
            <a:chExt cx="8253461" cy="1027893"/>
          </a:xfrm>
        </p:grpSpPr>
        <p:pic>
          <p:nvPicPr>
            <p:cNvPr id="15" name="Picture 14">
              <a:extLst>
                <a:ext uri="{FF2B5EF4-FFF2-40B4-BE49-F238E27FC236}">
                  <a16:creationId xmlns:a16="http://schemas.microsoft.com/office/drawing/2014/main" id="{CC686F18-3582-A60D-DB88-7158D780535D}"/>
                </a:ext>
              </a:extLst>
            </p:cNvPr>
            <p:cNvPicPr>
              <a:picLocks noChangeAspect="1"/>
            </p:cNvPicPr>
            <p:nvPr/>
          </p:nvPicPr>
          <p:blipFill>
            <a:blip r:embed="rId4"/>
            <a:stretch>
              <a:fillRect/>
            </a:stretch>
          </p:blipFill>
          <p:spPr>
            <a:xfrm>
              <a:off x="2209800" y="4106275"/>
              <a:ext cx="7772400" cy="806634"/>
            </a:xfrm>
            <a:prstGeom prst="rect">
              <a:avLst/>
            </a:prstGeom>
          </p:spPr>
        </p:pic>
        <p:sp>
          <p:nvSpPr>
            <p:cNvPr id="12" name="TextBox 11">
              <a:extLst>
                <a:ext uri="{FF2B5EF4-FFF2-40B4-BE49-F238E27FC236}">
                  <a16:creationId xmlns:a16="http://schemas.microsoft.com/office/drawing/2014/main" id="{5594ACCC-569A-72E9-E293-A96298FC6C33}"/>
                </a:ext>
              </a:extLst>
            </p:cNvPr>
            <p:cNvSpPr txBox="1"/>
            <p:nvPr/>
          </p:nvSpPr>
          <p:spPr>
            <a:xfrm>
              <a:off x="4696682" y="3885016"/>
              <a:ext cx="5766579" cy="369332"/>
            </a:xfrm>
            <a:prstGeom prst="rect">
              <a:avLst/>
            </a:prstGeom>
            <a:noFill/>
          </p:spPr>
          <p:txBody>
            <a:bodyPr wrap="none" rtlCol="0">
              <a:spAutoFit/>
            </a:bodyPr>
            <a:lstStyle/>
            <a:p>
              <a:r>
                <a:rPr lang="en-US" dirty="0">
                  <a:solidFill>
                    <a:schemeClr val="accent6"/>
                  </a:solidFill>
                </a:rPr>
                <a:t>2</a:t>
              </a:r>
              <a:r>
                <a:rPr lang="en-US" dirty="0">
                  <a:solidFill>
                    <a:srgbClr val="F15C21"/>
                  </a:solidFill>
                </a:rPr>
                <a:t>8</a:t>
              </a:r>
              <a:r>
                <a:rPr lang="en-US" dirty="0"/>
                <a:t>         +                …         </a:t>
              </a:r>
              <a:r>
                <a:rPr lang="en-US" dirty="0">
                  <a:solidFill>
                    <a:schemeClr val="bg1">
                      <a:lumMod val="50000"/>
                    </a:schemeClr>
                  </a:solidFill>
                </a:rPr>
                <a:t>56</a:t>
              </a:r>
              <a:r>
                <a:rPr lang="en-US" dirty="0"/>
                <a:t>                   +    8      =      92 cycles</a:t>
              </a:r>
            </a:p>
          </p:txBody>
        </p:sp>
      </p:grpSp>
      <p:sp>
        <p:nvSpPr>
          <p:cNvPr id="18" name="TextBox 17">
            <a:extLst>
              <a:ext uri="{FF2B5EF4-FFF2-40B4-BE49-F238E27FC236}">
                <a16:creationId xmlns:a16="http://schemas.microsoft.com/office/drawing/2014/main" id="{986A280A-2A92-C003-8140-DDAEE900139B}"/>
              </a:ext>
            </a:extLst>
          </p:cNvPr>
          <p:cNvSpPr txBox="1"/>
          <p:nvPr/>
        </p:nvSpPr>
        <p:spPr>
          <a:xfrm>
            <a:off x="334882" y="5009715"/>
            <a:ext cx="466794" cy="369332"/>
          </a:xfrm>
          <a:prstGeom prst="rect">
            <a:avLst/>
          </a:prstGeom>
          <a:noFill/>
        </p:spPr>
        <p:txBody>
          <a:bodyPr wrap="none" rtlCol="0">
            <a:spAutoFit/>
          </a:bodyPr>
          <a:lstStyle/>
          <a:p>
            <a:r>
              <a:rPr lang="en-US" dirty="0" err="1"/>
              <a:t>Eg.</a:t>
            </a:r>
            <a:endParaRPr lang="en-US" dirty="0"/>
          </a:p>
        </p:txBody>
      </p:sp>
      <p:sp>
        <p:nvSpPr>
          <p:cNvPr id="19" name="TextBox 18">
            <a:extLst>
              <a:ext uri="{FF2B5EF4-FFF2-40B4-BE49-F238E27FC236}">
                <a16:creationId xmlns:a16="http://schemas.microsoft.com/office/drawing/2014/main" id="{F23F1EB1-93DB-BF9F-8F11-B3B1EBE3740B}"/>
              </a:ext>
            </a:extLst>
          </p:cNvPr>
          <p:cNvSpPr txBox="1"/>
          <p:nvPr/>
        </p:nvSpPr>
        <p:spPr>
          <a:xfrm>
            <a:off x="848082" y="4263908"/>
            <a:ext cx="1797030" cy="923330"/>
          </a:xfrm>
          <a:prstGeom prst="rect">
            <a:avLst/>
          </a:prstGeom>
          <a:noFill/>
        </p:spPr>
        <p:txBody>
          <a:bodyPr wrap="none" rtlCol="0">
            <a:spAutoFit/>
          </a:bodyPr>
          <a:lstStyle/>
          <a:p>
            <a:pPr algn="r"/>
            <a:r>
              <a:rPr lang="en-US" dirty="0"/>
              <a:t>GEX, Single Index</a:t>
            </a:r>
          </a:p>
          <a:p>
            <a:pPr algn="r"/>
            <a:r>
              <a:rPr lang="en-US" dirty="0" err="1"/>
              <a:t>NextSeq</a:t>
            </a:r>
            <a:r>
              <a:rPr lang="en-US" dirty="0"/>
              <a:t> 500</a:t>
            </a:r>
          </a:p>
          <a:p>
            <a:pPr algn="r"/>
            <a:r>
              <a:rPr lang="en-US" dirty="0"/>
              <a:t>75 Cycle kit</a:t>
            </a:r>
          </a:p>
        </p:txBody>
      </p:sp>
      <p:sp>
        <p:nvSpPr>
          <p:cNvPr id="20" name="TextBox 19">
            <a:extLst>
              <a:ext uri="{FF2B5EF4-FFF2-40B4-BE49-F238E27FC236}">
                <a16:creationId xmlns:a16="http://schemas.microsoft.com/office/drawing/2014/main" id="{F3FBD5A5-D83B-6703-2DFB-4686E4DCE198}"/>
              </a:ext>
            </a:extLst>
          </p:cNvPr>
          <p:cNvSpPr txBox="1"/>
          <p:nvPr/>
        </p:nvSpPr>
        <p:spPr>
          <a:xfrm>
            <a:off x="977924" y="5720373"/>
            <a:ext cx="1667188" cy="923330"/>
          </a:xfrm>
          <a:prstGeom prst="rect">
            <a:avLst/>
          </a:prstGeom>
          <a:noFill/>
        </p:spPr>
        <p:txBody>
          <a:bodyPr wrap="none" rtlCol="0">
            <a:spAutoFit/>
          </a:bodyPr>
          <a:lstStyle/>
          <a:p>
            <a:pPr algn="r"/>
            <a:r>
              <a:rPr lang="en-US" dirty="0"/>
              <a:t>GEX, Dual Index</a:t>
            </a:r>
          </a:p>
          <a:p>
            <a:pPr algn="r"/>
            <a:r>
              <a:rPr lang="en-US" dirty="0" err="1"/>
              <a:t>NextSeq</a:t>
            </a:r>
            <a:r>
              <a:rPr lang="en-US" dirty="0"/>
              <a:t> 2000</a:t>
            </a:r>
          </a:p>
          <a:p>
            <a:pPr algn="r"/>
            <a:r>
              <a:rPr lang="en-US" dirty="0"/>
              <a:t>100 Cycle kit</a:t>
            </a:r>
          </a:p>
        </p:txBody>
      </p:sp>
      <p:cxnSp>
        <p:nvCxnSpPr>
          <p:cNvPr id="22" name="Straight Connector 21">
            <a:extLst>
              <a:ext uri="{FF2B5EF4-FFF2-40B4-BE49-F238E27FC236}">
                <a16:creationId xmlns:a16="http://schemas.microsoft.com/office/drawing/2014/main" id="{BF916EF1-B8D2-09AD-554E-5F6D9DDCC76B}"/>
              </a:ext>
            </a:extLst>
          </p:cNvPr>
          <p:cNvCxnSpPr/>
          <p:nvPr/>
        </p:nvCxnSpPr>
        <p:spPr>
          <a:xfrm>
            <a:off x="1143000" y="5379047"/>
            <a:ext cx="965138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0090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B83C1-7438-6E41-8BCA-36E6687A6A96}"/>
              </a:ext>
            </a:extLst>
          </p:cNvPr>
          <p:cNvPicPr>
            <a:picLocks noChangeAspect="1"/>
          </p:cNvPicPr>
          <p:nvPr/>
        </p:nvPicPr>
        <p:blipFill>
          <a:blip r:embed="rId2"/>
          <a:stretch>
            <a:fillRect/>
          </a:stretch>
        </p:blipFill>
        <p:spPr>
          <a:xfrm rot="5400000">
            <a:off x="-215213" y="1898650"/>
            <a:ext cx="6172200" cy="3060700"/>
          </a:xfrm>
          <a:prstGeom prst="rect">
            <a:avLst/>
          </a:prstGeom>
        </p:spPr>
      </p:pic>
      <p:sp>
        <p:nvSpPr>
          <p:cNvPr id="2" name="Title 1">
            <a:extLst>
              <a:ext uri="{FF2B5EF4-FFF2-40B4-BE49-F238E27FC236}">
                <a16:creationId xmlns:a16="http://schemas.microsoft.com/office/drawing/2014/main" id="{F7105243-96B0-0448-8130-0A6D1CAAC9C7}"/>
              </a:ext>
            </a:extLst>
          </p:cNvPr>
          <p:cNvSpPr>
            <a:spLocks noGrp="1"/>
          </p:cNvSpPr>
          <p:nvPr>
            <p:ph type="title"/>
          </p:nvPr>
        </p:nvSpPr>
        <p:spPr>
          <a:xfrm>
            <a:off x="467497" y="204487"/>
            <a:ext cx="10515600" cy="1325563"/>
          </a:xfrm>
        </p:spPr>
        <p:txBody>
          <a:bodyPr>
            <a:normAutofit/>
          </a:bodyPr>
          <a:lstStyle/>
          <a:p>
            <a:r>
              <a:rPr lang="en-US" sz="5400" dirty="0"/>
              <a:t>SCENIC</a:t>
            </a:r>
          </a:p>
        </p:txBody>
      </p:sp>
      <p:pic>
        <p:nvPicPr>
          <p:cNvPr id="5" name="Picture 4">
            <a:extLst>
              <a:ext uri="{FF2B5EF4-FFF2-40B4-BE49-F238E27FC236}">
                <a16:creationId xmlns:a16="http://schemas.microsoft.com/office/drawing/2014/main" id="{1C9FC56F-B4FA-BC43-BE49-BA8CC1E5FD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4462" y="0"/>
            <a:ext cx="7880048" cy="6858000"/>
          </a:xfrm>
          <a:prstGeom prst="rect">
            <a:avLst/>
          </a:prstGeom>
        </p:spPr>
      </p:pic>
    </p:spTree>
    <p:extLst>
      <p:ext uri="{BB962C8B-B14F-4D97-AF65-F5344CB8AC3E}">
        <p14:creationId xmlns:p14="http://schemas.microsoft.com/office/powerpoint/2010/main" val="3196679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294D00-6544-F244-8791-523279540873}"/>
              </a:ext>
            </a:extLst>
          </p:cNvPr>
          <p:cNvSpPr txBox="1"/>
          <p:nvPr/>
        </p:nvSpPr>
        <p:spPr>
          <a:xfrm>
            <a:off x="352247" y="341789"/>
            <a:ext cx="11487504" cy="923330"/>
          </a:xfrm>
          <a:prstGeom prst="rect">
            <a:avLst/>
          </a:prstGeom>
          <a:noFill/>
        </p:spPr>
        <p:txBody>
          <a:bodyPr wrap="none" rtlCol="0">
            <a:spAutoFit/>
          </a:bodyPr>
          <a:lstStyle/>
          <a:p>
            <a:pPr algn="ctr"/>
            <a:r>
              <a:rPr lang="en-US" sz="3600" dirty="0">
                <a:latin typeface="+mj-lt"/>
              </a:rPr>
              <a:t>10X Genomics </a:t>
            </a:r>
            <a:r>
              <a:rPr lang="en-US" sz="3600" dirty="0">
                <a:solidFill>
                  <a:schemeClr val="accent6"/>
                </a:solidFill>
                <a:latin typeface="+mj-lt"/>
              </a:rPr>
              <a:t>Cell Ranger</a:t>
            </a:r>
            <a:r>
              <a:rPr lang="en-US" sz="3600" dirty="0">
                <a:latin typeface="+mj-lt"/>
              </a:rPr>
              <a:t> </a:t>
            </a:r>
          </a:p>
          <a:p>
            <a:pPr algn="ctr"/>
            <a:r>
              <a:rPr lang="en-US" dirty="0">
                <a:latin typeface="+mj-lt"/>
              </a:rPr>
              <a:t>Support page: </a:t>
            </a:r>
            <a:r>
              <a:rPr lang="en-US" dirty="0">
                <a:latin typeface="+mj-lt"/>
                <a:hlinkClick r:id="rId2"/>
              </a:rPr>
              <a:t>https://support.10xgenomics.com/single-cell-gene-expression/software/pipelines/latest/what-is-cell-ranger</a:t>
            </a:r>
            <a:endParaRPr lang="en-US" dirty="0">
              <a:latin typeface="+mj-lt"/>
            </a:endParaRPr>
          </a:p>
        </p:txBody>
      </p:sp>
      <p:pic>
        <p:nvPicPr>
          <p:cNvPr id="8194" name="Picture 2" descr="cellranger multiple samples">
            <a:extLst>
              <a:ext uri="{FF2B5EF4-FFF2-40B4-BE49-F238E27FC236}">
                <a16:creationId xmlns:a16="http://schemas.microsoft.com/office/drawing/2014/main" id="{A5B91039-441E-307C-BB73-5D960BB8F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85" y="4051607"/>
            <a:ext cx="9579429" cy="19670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CA0D727-49B6-9457-ADA1-CCD9CF6A5CF1}"/>
              </a:ext>
            </a:extLst>
          </p:cNvPr>
          <p:cNvSpPr txBox="1"/>
          <p:nvPr/>
        </p:nvSpPr>
        <p:spPr>
          <a:xfrm>
            <a:off x="3657599" y="1688867"/>
            <a:ext cx="5156540" cy="1938992"/>
          </a:xfrm>
          <a:prstGeom prst="rect">
            <a:avLst/>
          </a:prstGeom>
          <a:noFill/>
        </p:spPr>
        <p:txBody>
          <a:bodyPr wrap="none" rtlCol="0">
            <a:spAutoFit/>
          </a:bodyPr>
          <a:lstStyle/>
          <a:p>
            <a:r>
              <a:rPr lang="en-US" sz="2000" dirty="0">
                <a:solidFill>
                  <a:schemeClr val="accent6"/>
                </a:solidFill>
              </a:rPr>
              <a:t>Option 1:</a:t>
            </a:r>
            <a:r>
              <a:rPr lang="en-US" sz="2000" dirty="0"/>
              <a:t> Use 10X Genomics Cloud</a:t>
            </a:r>
          </a:p>
          <a:p>
            <a:r>
              <a:rPr lang="en-US" sz="2000" dirty="0"/>
              <a:t>	credits included with reagent purchase</a:t>
            </a:r>
          </a:p>
          <a:p>
            <a:endParaRPr lang="en-US" sz="2000" dirty="0"/>
          </a:p>
          <a:p>
            <a:r>
              <a:rPr lang="en-US" sz="2000" dirty="0">
                <a:solidFill>
                  <a:schemeClr val="accent6"/>
                </a:solidFill>
              </a:rPr>
              <a:t>Option 2:</a:t>
            </a:r>
            <a:r>
              <a:rPr lang="en-US" sz="2000" dirty="0"/>
              <a:t> Install and run on Linux system:</a:t>
            </a:r>
          </a:p>
          <a:p>
            <a:r>
              <a:rPr lang="en-US" sz="2000" dirty="0"/>
              <a:t>	a. local mode (single computer)</a:t>
            </a:r>
          </a:p>
          <a:p>
            <a:r>
              <a:rPr lang="en-US" sz="2000" dirty="0"/>
              <a:t>	b. cluster mode</a:t>
            </a:r>
          </a:p>
        </p:txBody>
      </p:sp>
    </p:spTree>
    <p:extLst>
      <p:ext uri="{BB962C8B-B14F-4D97-AF65-F5344CB8AC3E}">
        <p14:creationId xmlns:p14="http://schemas.microsoft.com/office/powerpoint/2010/main" val="4054379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17554</TotalTime>
  <Words>5482</Words>
  <Application>Microsoft Macintosh PowerPoint</Application>
  <PresentationFormat>Widescreen</PresentationFormat>
  <Paragraphs>1050</Paragraphs>
  <Slides>80</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-apple-system</vt:lpstr>
      <vt:lpstr>Arial</vt:lpstr>
      <vt:lpstr>Calibri</vt:lpstr>
      <vt:lpstr>Calibri Light</vt:lpstr>
      <vt:lpstr>Chalkboard</vt:lpstr>
      <vt:lpstr>Inter</vt:lpstr>
      <vt:lpstr>Menlo</vt:lpstr>
      <vt:lpstr>Open Sans</vt:lpstr>
      <vt:lpstr>system-ui</vt:lpstr>
      <vt:lpstr>Office Theme</vt:lpstr>
      <vt:lpstr>Introduction to scRNAseq Analysis</vt:lpstr>
      <vt:lpstr>PowerPoint Presentation</vt:lpstr>
      <vt:lpstr>Mapping and Counting</vt:lpstr>
      <vt:lpstr>Anatomy of a 10X 3’-Single Cell Amplicon</vt:lpstr>
      <vt:lpstr>Library Indexing</vt:lpstr>
      <vt:lpstr>Index Hopping</vt:lpstr>
      <vt:lpstr>Index Diversity</vt:lpstr>
      <vt:lpstr>Optimizing your Sequencing run</vt:lpstr>
      <vt:lpstr>PowerPoint Presentation</vt:lpstr>
      <vt:lpstr>Sample Indices</vt:lpstr>
      <vt:lpstr>PowerPoint Presentation</vt:lpstr>
      <vt:lpstr>PowerPoint Presentation</vt:lpstr>
      <vt:lpstr>PowerPoint Presentation</vt:lpstr>
      <vt:lpstr>Running cellranger count</vt:lpstr>
      <vt:lpstr>--include-introns …?</vt:lpstr>
      <vt:lpstr>Alternative Aligners</vt:lpstr>
      <vt:lpstr>PowerPoint Presentation</vt:lpstr>
      <vt:lpstr>Custom Genomes w/ cellranger mkref</vt:lpstr>
      <vt:lpstr>PowerPoint Presentation</vt:lpstr>
      <vt:lpstr>Cell Ranger Pipeline Output</vt:lpstr>
      <vt:lpstr>BAM file You should Archive this. </vt:lpstr>
      <vt:lpstr>Which Cell Ranger pipeline to use?</vt:lpstr>
      <vt:lpstr>PowerPoint Presentation</vt:lpstr>
      <vt:lpstr>Loupe Browser</vt:lpstr>
      <vt:lpstr>Quality Control: web_summary.html</vt:lpstr>
      <vt:lpstr>Cell Calling Algorithm</vt:lpstr>
      <vt:lpstr>PowerPoint Presentation</vt:lpstr>
      <vt:lpstr>PowerPoint Presentation</vt:lpstr>
      <vt:lpstr>Samples saturate at different rates</vt:lpstr>
      <vt:lpstr>Sequencing Saturation – How deep?</vt:lpstr>
      <vt:lpstr>Combine samples with cellranger aggr</vt:lpstr>
      <vt:lpstr>Matrix format: HDF5 vs MTX (MEX)</vt:lpstr>
      <vt:lpstr>Sparse vs Dense Matrices</vt:lpstr>
      <vt:lpstr>PowerPoint Presentation</vt:lpstr>
      <vt:lpstr>Demo Datasets</vt:lpstr>
      <vt:lpstr>EXERCISE 1</vt:lpstr>
      <vt:lpstr>EXERCISE 2</vt:lpstr>
      <vt:lpstr>Secondary Analysis</vt:lpstr>
      <vt:lpstr>QC metrics – Cell Death</vt:lpstr>
      <vt:lpstr>QC metrics – Dissociation Stress</vt:lpstr>
      <vt:lpstr>QC metrics</vt:lpstr>
      <vt:lpstr>Doublets / Multiplets</vt:lpstr>
      <vt:lpstr>Doublet Filtering</vt:lpstr>
      <vt:lpstr>PowerPoint Presentation</vt:lpstr>
      <vt:lpstr>Normalization &amp; log transformation</vt:lpstr>
      <vt:lpstr>PowerPoint Presentation</vt:lpstr>
      <vt:lpstr>Feature Selection: Supervised gene sets</vt:lpstr>
      <vt:lpstr>Linear Regression of Unwanted Variation</vt:lpstr>
      <vt:lpstr>PowerPoint Presentation</vt:lpstr>
      <vt:lpstr>How Many PCs?</vt:lpstr>
      <vt:lpstr>PC “Loadings”</vt:lpstr>
      <vt:lpstr>Other means of Dimensionality Reduction</vt:lpstr>
      <vt:lpstr>PowerPoint Presentation</vt:lpstr>
      <vt:lpstr>PowerPoint Presentation</vt:lpstr>
      <vt:lpstr>PowerPoint Presentation</vt:lpstr>
      <vt:lpstr>PowerPoint Presentation</vt:lpstr>
      <vt:lpstr>Visualization with tSNE/UMAP</vt:lpstr>
      <vt:lpstr>No one projection is “correct”</vt:lpstr>
      <vt:lpstr>Clustering</vt:lpstr>
      <vt:lpstr>Clustering Resolution</vt:lpstr>
      <vt:lpstr>Batch Correction:</vt:lpstr>
      <vt:lpstr>Controlling for batch effects</vt:lpstr>
      <vt:lpstr>Ambient RNA:  ”SOUP”</vt:lpstr>
      <vt:lpstr>SoupX</vt:lpstr>
      <vt:lpstr>PowerPoint Presentation</vt:lpstr>
      <vt:lpstr>PowerPoint Presentation</vt:lpstr>
      <vt:lpstr>PowerPoint Presentation</vt:lpstr>
      <vt:lpstr>PowerPoint Presentation</vt:lpstr>
      <vt:lpstr>Differential Gene Expression</vt:lpstr>
      <vt:lpstr>Differential Gene Expression</vt:lpstr>
      <vt:lpstr>Cell Type Identification</vt:lpstr>
      <vt:lpstr>Atlas Efforts building Cell Type Classifiers</vt:lpstr>
      <vt:lpstr>Going Beyond Gene Expression</vt:lpstr>
      <vt:lpstr>CNV inference</vt:lpstr>
      <vt:lpstr>Transcriptional Dynamics: RNA Velocity</vt:lpstr>
      <vt:lpstr>PowerPoint Presentation</vt:lpstr>
      <vt:lpstr>Cultured Cells – RNA Velocity</vt:lpstr>
      <vt:lpstr>PowerPoint Presentation</vt:lpstr>
      <vt:lpstr>SCENIC</vt:lpstr>
      <vt:lpstr>SCENIC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Single Cell Analysis</dc:title>
  <dc:creator>jpreall@gmail.com</dc:creator>
  <cp:lastModifiedBy>Jonathan Preall</cp:lastModifiedBy>
  <cp:revision>46</cp:revision>
  <dcterms:created xsi:type="dcterms:W3CDTF">2022-11-10T05:01:28Z</dcterms:created>
  <dcterms:modified xsi:type="dcterms:W3CDTF">2023-11-16T19:09:40Z</dcterms:modified>
</cp:coreProperties>
</file>